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9" r:id="rId3"/>
    <p:sldId id="260" r:id="rId4"/>
    <p:sldId id="265" r:id="rId5"/>
    <p:sldId id="263" r:id="rId6"/>
    <p:sldId id="269" r:id="rId7"/>
    <p:sldId id="270" r:id="rId8"/>
    <p:sldId id="258" r:id="rId9"/>
    <p:sldId id="266" r:id="rId10"/>
    <p:sldId id="267" r:id="rId11"/>
    <p:sldId id="271" r:id="rId12"/>
    <p:sldId id="262" r:id="rId13"/>
    <p:sldId id="276" r:id="rId14"/>
    <p:sldId id="277"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E896A-8DFF-8A47-9ED5-BD2A3565637D}" v="2" dt="2023-05-13T01:32:00.00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254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254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02"/>
    <p:restoredTop sz="94697"/>
  </p:normalViewPr>
  <p:slideViewPr>
    <p:cSldViewPr snapToGrid="0" snapToObjects="1">
      <p:cViewPr varScale="1">
        <p:scale>
          <a:sx n="84" d="100"/>
          <a:sy n="84" d="100"/>
        </p:scale>
        <p:origin x="22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 Jack" userId="88ff8c17-e7a1-4f46-8169-7aff7f96c8c5" providerId="ADAL" clId="{1D6E896A-8DFF-8A47-9ED5-BD2A3565637D}"/>
    <pc:docChg chg="modSld">
      <pc:chgData name="Brad Jack" userId="88ff8c17-e7a1-4f46-8169-7aff7f96c8c5" providerId="ADAL" clId="{1D6E896A-8DFF-8A47-9ED5-BD2A3565637D}" dt="2023-05-13T01:32:19.101" v="9" actId="255"/>
      <pc:docMkLst>
        <pc:docMk/>
      </pc:docMkLst>
      <pc:sldChg chg="addSp modSp mod">
        <pc:chgData name="Brad Jack" userId="88ff8c17-e7a1-4f46-8169-7aff7f96c8c5" providerId="ADAL" clId="{1D6E896A-8DFF-8A47-9ED5-BD2A3565637D}" dt="2023-05-13T01:31:41.095" v="4" actId="255"/>
        <pc:sldMkLst>
          <pc:docMk/>
          <pc:sldMk cId="0" sldId="256"/>
        </pc:sldMkLst>
        <pc:spChg chg="add mod">
          <ac:chgData name="Brad Jack" userId="88ff8c17-e7a1-4f46-8169-7aff7f96c8c5" providerId="ADAL" clId="{1D6E896A-8DFF-8A47-9ED5-BD2A3565637D}" dt="2023-05-13T01:31:41.095" v="4" actId="255"/>
          <ac:spMkLst>
            <pc:docMk/>
            <pc:sldMk cId="0" sldId="256"/>
            <ac:spMk id="2" creationId="{C57F23B5-07F5-C6ED-1BDE-1A0CC58F3F23}"/>
          </ac:spMkLst>
        </pc:spChg>
      </pc:sldChg>
      <pc:sldChg chg="addSp modSp mod">
        <pc:chgData name="Brad Jack" userId="88ff8c17-e7a1-4f46-8169-7aff7f96c8c5" providerId="ADAL" clId="{1D6E896A-8DFF-8A47-9ED5-BD2A3565637D}" dt="2023-05-13T01:32:19.101" v="9" actId="255"/>
        <pc:sldMkLst>
          <pc:docMk/>
          <pc:sldMk cId="920886034" sldId="277"/>
        </pc:sldMkLst>
        <pc:spChg chg="add mod">
          <ac:chgData name="Brad Jack" userId="88ff8c17-e7a1-4f46-8169-7aff7f96c8c5" providerId="ADAL" clId="{1D6E896A-8DFF-8A47-9ED5-BD2A3565637D}" dt="2023-05-13T01:32:19.101" v="9" actId="255"/>
          <ac:spMkLst>
            <pc:docMk/>
            <pc:sldMk cId="920886034" sldId="277"/>
            <ac:spMk id="4" creationId="{E8E41A9B-2172-44BD-147E-9B15D9B30943}"/>
          </ac:spMkLst>
        </pc:spChg>
      </pc:sldChg>
    </pc:docChg>
  </pc:docChgLst>
  <pc:docChgLst>
    <pc:chgData name="Brad Jack" userId="88ff8c17-e7a1-4f46-8169-7aff7f96c8c5" providerId="ADAL" clId="{2F7DA996-A4A1-5D40-9CA8-A6CA2471837C}"/>
    <pc:docChg chg="custSel modSld">
      <pc:chgData name="Brad Jack" userId="88ff8c17-e7a1-4f46-8169-7aff7f96c8c5" providerId="ADAL" clId="{2F7DA996-A4A1-5D40-9CA8-A6CA2471837C}" dt="2023-02-01T02:02:46.873" v="2824" actId="20577"/>
      <pc:docMkLst>
        <pc:docMk/>
      </pc:docMkLst>
      <pc:sldChg chg="modNotesTx">
        <pc:chgData name="Brad Jack" userId="88ff8c17-e7a1-4f46-8169-7aff7f96c8c5" providerId="ADAL" clId="{2F7DA996-A4A1-5D40-9CA8-A6CA2471837C}" dt="2023-02-01T00:43:18.364" v="1803" actId="20577"/>
        <pc:sldMkLst>
          <pc:docMk/>
          <pc:sldMk cId="0" sldId="258"/>
        </pc:sldMkLst>
      </pc:sldChg>
      <pc:sldChg chg="modNotesTx">
        <pc:chgData name="Brad Jack" userId="88ff8c17-e7a1-4f46-8169-7aff7f96c8c5" providerId="ADAL" clId="{2F7DA996-A4A1-5D40-9CA8-A6CA2471837C}" dt="2023-02-01T00:29:09.365" v="356" actId="20577"/>
        <pc:sldMkLst>
          <pc:docMk/>
          <pc:sldMk cId="0" sldId="259"/>
        </pc:sldMkLst>
      </pc:sldChg>
      <pc:sldChg chg="modNotesTx">
        <pc:chgData name="Brad Jack" userId="88ff8c17-e7a1-4f46-8169-7aff7f96c8c5" providerId="ADAL" clId="{2F7DA996-A4A1-5D40-9CA8-A6CA2471837C}" dt="2023-02-01T00:31:32.185" v="734" actId="20577"/>
        <pc:sldMkLst>
          <pc:docMk/>
          <pc:sldMk cId="0" sldId="260"/>
        </pc:sldMkLst>
      </pc:sldChg>
      <pc:sldChg chg="modNotesTx">
        <pc:chgData name="Brad Jack" userId="88ff8c17-e7a1-4f46-8169-7aff7f96c8c5" providerId="ADAL" clId="{2F7DA996-A4A1-5D40-9CA8-A6CA2471837C}" dt="2023-02-01T00:48:23.257" v="2565" actId="20577"/>
        <pc:sldMkLst>
          <pc:docMk/>
          <pc:sldMk cId="0" sldId="262"/>
        </pc:sldMkLst>
      </pc:sldChg>
      <pc:sldChg chg="modNotesTx">
        <pc:chgData name="Brad Jack" userId="88ff8c17-e7a1-4f46-8169-7aff7f96c8c5" providerId="ADAL" clId="{2F7DA996-A4A1-5D40-9CA8-A6CA2471837C}" dt="2023-02-01T00:34:29.078" v="1000" actId="20577"/>
        <pc:sldMkLst>
          <pc:docMk/>
          <pc:sldMk cId="0" sldId="263"/>
        </pc:sldMkLst>
      </pc:sldChg>
      <pc:sldChg chg="modSp mod modAnim">
        <pc:chgData name="Brad Jack" userId="88ff8c17-e7a1-4f46-8169-7aff7f96c8c5" providerId="ADAL" clId="{2F7DA996-A4A1-5D40-9CA8-A6CA2471837C}" dt="2023-02-01T02:02:46.873" v="2824" actId="20577"/>
        <pc:sldMkLst>
          <pc:docMk/>
          <pc:sldMk cId="0" sldId="265"/>
        </pc:sldMkLst>
        <pc:spChg chg="mod">
          <ac:chgData name="Brad Jack" userId="88ff8c17-e7a1-4f46-8169-7aff7f96c8c5" providerId="ADAL" clId="{2F7DA996-A4A1-5D40-9CA8-A6CA2471837C}" dt="2023-02-01T02:02:46.873" v="2824" actId="20577"/>
          <ac:spMkLst>
            <pc:docMk/>
            <pc:sldMk cId="0" sldId="265"/>
            <ac:spMk id="175" creationId="{00000000-0000-0000-0000-000000000000}"/>
          </ac:spMkLst>
        </pc:spChg>
        <pc:spChg chg="mod">
          <ac:chgData name="Brad Jack" userId="88ff8c17-e7a1-4f46-8169-7aff7f96c8c5" providerId="ADAL" clId="{2F7DA996-A4A1-5D40-9CA8-A6CA2471837C}" dt="2023-02-01T02:00:46.855" v="2739" actId="20577"/>
          <ac:spMkLst>
            <pc:docMk/>
            <pc:sldMk cId="0" sldId="265"/>
            <ac:spMk id="176" creationId="{00000000-0000-0000-0000-000000000000}"/>
          </ac:spMkLst>
        </pc:spChg>
      </pc:sldChg>
      <pc:sldChg chg="modNotesTx">
        <pc:chgData name="Brad Jack" userId="88ff8c17-e7a1-4f46-8169-7aff7f96c8c5" providerId="ADAL" clId="{2F7DA996-A4A1-5D40-9CA8-A6CA2471837C}" dt="2023-02-01T00:43:38.690" v="1877" actId="20577"/>
        <pc:sldMkLst>
          <pc:docMk/>
          <pc:sldMk cId="0" sldId="266"/>
        </pc:sldMkLst>
      </pc:sldChg>
      <pc:sldChg chg="modNotesTx">
        <pc:chgData name="Brad Jack" userId="88ff8c17-e7a1-4f46-8169-7aff7f96c8c5" providerId="ADAL" clId="{2F7DA996-A4A1-5D40-9CA8-A6CA2471837C}" dt="2023-02-01T00:46:47.787" v="2289" actId="20577"/>
        <pc:sldMkLst>
          <pc:docMk/>
          <pc:sldMk cId="0" sldId="267"/>
        </pc:sldMkLst>
      </pc:sldChg>
      <pc:sldChg chg="modNotesTx">
        <pc:chgData name="Brad Jack" userId="88ff8c17-e7a1-4f46-8169-7aff7f96c8c5" providerId="ADAL" clId="{2F7DA996-A4A1-5D40-9CA8-A6CA2471837C}" dt="2023-02-01T00:36:36.257" v="1328" actId="20577"/>
        <pc:sldMkLst>
          <pc:docMk/>
          <pc:sldMk cId="0" sldId="269"/>
        </pc:sldMkLst>
      </pc:sldChg>
      <pc:sldChg chg="modNotesTx">
        <pc:chgData name="Brad Jack" userId="88ff8c17-e7a1-4f46-8169-7aff7f96c8c5" providerId="ADAL" clId="{2F7DA996-A4A1-5D40-9CA8-A6CA2471837C}" dt="2023-02-01T00:39:21.710" v="1604" actId="20577"/>
        <pc:sldMkLst>
          <pc:docMk/>
          <pc:sldMk cId="0" sldId="270"/>
        </pc:sldMkLst>
      </pc:sldChg>
      <pc:sldChg chg="modNotesTx">
        <pc:chgData name="Brad Jack" userId="88ff8c17-e7a1-4f46-8169-7aff7f96c8c5" providerId="ADAL" clId="{2F7DA996-A4A1-5D40-9CA8-A6CA2471837C}" dt="2023-02-01T00:47:31.472" v="2427" actId="20577"/>
        <pc:sldMkLst>
          <pc:docMk/>
          <pc:sldMk cId="0" sldId="271"/>
        </pc:sldMkLst>
      </pc:sldChg>
      <pc:sldChg chg="modSp mod">
        <pc:chgData name="Brad Jack" userId="88ff8c17-e7a1-4f46-8169-7aff7f96c8c5" providerId="ADAL" clId="{2F7DA996-A4A1-5D40-9CA8-A6CA2471837C}" dt="2023-02-01T00:49:11.217" v="2568" actId="1076"/>
        <pc:sldMkLst>
          <pc:docMk/>
          <pc:sldMk cId="0" sldId="276"/>
        </pc:sldMkLst>
        <pc:picChg chg="mod">
          <ac:chgData name="Brad Jack" userId="88ff8c17-e7a1-4f46-8169-7aff7f96c8c5" providerId="ADAL" clId="{2F7DA996-A4A1-5D40-9CA8-A6CA2471837C}" dt="2023-02-01T00:49:11.217" v="2568" actId="1076"/>
          <ac:picMkLst>
            <pc:docMk/>
            <pc:sldMk cId="0" sldId="276"/>
            <ac:picMk id="230" creationId="{00000000-0000-0000-0000-000000000000}"/>
          </ac:picMkLst>
        </pc:picChg>
      </pc:sldChg>
      <pc:sldChg chg="modSp mod">
        <pc:chgData name="Brad Jack" userId="88ff8c17-e7a1-4f46-8169-7aff7f96c8c5" providerId="ADAL" clId="{2F7DA996-A4A1-5D40-9CA8-A6CA2471837C}" dt="2023-02-01T00:51:07.048" v="2570" actId="1076"/>
        <pc:sldMkLst>
          <pc:docMk/>
          <pc:sldMk cId="920886034" sldId="277"/>
        </pc:sldMkLst>
        <pc:spChg chg="mod">
          <ac:chgData name="Brad Jack" userId="88ff8c17-e7a1-4f46-8169-7aff7f96c8c5" providerId="ADAL" clId="{2F7DA996-A4A1-5D40-9CA8-A6CA2471837C}" dt="2023-02-01T00:51:07.048" v="2570" actId="1076"/>
          <ac:spMkLst>
            <pc:docMk/>
            <pc:sldMk cId="920886034" sldId="277"/>
            <ac:spMk id="2" creationId="{5B69C101-B046-E441-8628-72E3F7091FE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1.png"/><Relationship Id="rId1" Type="http://schemas.openxmlformats.org/officeDocument/2006/relationships/image" Target="../media/image10.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5E7BA3">
                <a:alpha val="80000"/>
              </a:srgbClr>
            </a:solidFill>
            <a:ln w="12700" cap="flat">
              <a:noFill/>
              <a:miter lim="400000"/>
            </a:ln>
            <a:effectLst>
              <a:outerShdw blurRad="127000" dist="76200" dir="18900000" algn="tl">
                <a:srgbClr val="000000">
                  <a:alpha val="75000"/>
                </a:srgbClr>
              </a:outerShdw>
            </a:effectLst>
          </c:spPr>
          <c:dPt>
            <c:idx val="0"/>
            <c:bubble3D val="0"/>
            <c:extLst>
              <c:ext xmlns:c16="http://schemas.microsoft.com/office/drawing/2014/chart" uri="{C3380CC4-5D6E-409C-BE32-E72D297353CC}">
                <c16:uniqueId val="{00000000-AF32-644E-9614-A8D469294958}"/>
              </c:ext>
            </c:extLst>
          </c:dPt>
          <c:dPt>
            <c:idx val="1"/>
            <c:bubble3D val="0"/>
            <c:spPr>
              <a:solidFill>
                <a:srgbClr val="789F46">
                  <a:alpha val="80000"/>
                </a:srgbClr>
              </a:solidFill>
              <a:ln w="12700" cap="flat">
                <a:noFill/>
                <a:miter lim="400000"/>
              </a:ln>
              <a:effectLst>
                <a:outerShdw blurRad="127000" dist="76200" dir="18900000" algn="tl">
                  <a:srgbClr val="000000">
                    <a:alpha val="75000"/>
                  </a:srgbClr>
                </a:outerShdw>
              </a:effectLst>
            </c:spPr>
            <c:extLst>
              <c:ext xmlns:c16="http://schemas.microsoft.com/office/drawing/2014/chart" uri="{C3380CC4-5D6E-409C-BE32-E72D297353CC}">
                <c16:uniqueId val="{00000002-AF32-644E-9614-A8D469294958}"/>
              </c:ext>
            </c:extLst>
          </c:dPt>
          <c:dPt>
            <c:idx val="2"/>
            <c:bubble3D val="0"/>
            <c:spPr>
              <a:solidFill>
                <a:srgbClr val="CCB43D">
                  <a:alpha val="80000"/>
                </a:srgbClr>
              </a:solidFill>
              <a:ln w="12700" cap="flat">
                <a:noFill/>
                <a:miter lim="400000"/>
              </a:ln>
              <a:effectLst>
                <a:outerShdw blurRad="127000" dist="76200" dir="18900000" algn="tl">
                  <a:srgbClr val="000000">
                    <a:alpha val="75000"/>
                  </a:srgbClr>
                </a:outerShdw>
              </a:effectLst>
            </c:spPr>
            <c:extLst>
              <c:ext xmlns:c16="http://schemas.microsoft.com/office/drawing/2014/chart" uri="{C3380CC4-5D6E-409C-BE32-E72D297353CC}">
                <c16:uniqueId val="{00000004-AF32-644E-9614-A8D469294958}"/>
              </c:ext>
            </c:extLst>
          </c:dPt>
          <c:dPt>
            <c:idx val="3"/>
            <c:bubble3D val="0"/>
            <c:spPr>
              <a:solidFill>
                <a:srgbClr val="D57C33">
                  <a:alpha val="80000"/>
                </a:srgbClr>
              </a:solidFill>
              <a:ln w="12700" cap="flat">
                <a:noFill/>
                <a:miter lim="400000"/>
              </a:ln>
              <a:effectLst>
                <a:outerShdw blurRad="127000" dist="76200" dir="18900000" algn="tl">
                  <a:srgbClr val="000000">
                    <a:alpha val="75000"/>
                  </a:srgbClr>
                </a:outerShdw>
              </a:effectLst>
            </c:spPr>
            <c:extLst>
              <c:ext xmlns:c16="http://schemas.microsoft.com/office/drawing/2014/chart" uri="{C3380CC4-5D6E-409C-BE32-E72D297353CC}">
                <c16:uniqueId val="{00000006-AF32-644E-9614-A8D469294958}"/>
              </c:ext>
            </c:extLst>
          </c:dPt>
          <c:dPt>
            <c:idx val="4"/>
            <c:bubble3D val="0"/>
            <c:spPr>
              <a:solidFill>
                <a:srgbClr val="B95C3A">
                  <a:alpha val="80000"/>
                </a:srgbClr>
              </a:solidFill>
              <a:ln w="12700" cap="flat">
                <a:noFill/>
                <a:miter lim="400000"/>
              </a:ln>
              <a:effectLst>
                <a:outerShdw blurRad="127000" dist="76200" dir="18900000" algn="tl">
                  <a:srgbClr val="000000">
                    <a:alpha val="75000"/>
                  </a:srgbClr>
                </a:outerShdw>
              </a:effectLst>
            </c:spPr>
            <c:extLst>
              <c:ext xmlns:c16="http://schemas.microsoft.com/office/drawing/2014/chart" uri="{C3380CC4-5D6E-409C-BE32-E72D297353CC}">
                <c16:uniqueId val="{00000008-AF32-644E-9614-A8D469294958}"/>
              </c:ext>
            </c:extLst>
          </c:dPt>
          <c:dPt>
            <c:idx val="5"/>
            <c:bubble3D val="0"/>
            <c:spPr>
              <a:solidFill>
                <a:srgbClr val="747474">
                  <a:alpha val="70000"/>
                </a:srgbClr>
              </a:solidFill>
              <a:ln w="12700" cap="flat">
                <a:noFill/>
                <a:miter lim="400000"/>
              </a:ln>
              <a:effectLst>
                <a:outerShdw blurRad="127000" dist="76200" dir="18900000" algn="tl">
                  <a:srgbClr val="000000">
                    <a:alpha val="75000"/>
                  </a:srgbClr>
                </a:outerShdw>
              </a:effectLst>
            </c:spPr>
            <c:extLst>
              <c:ext xmlns:c16="http://schemas.microsoft.com/office/drawing/2014/chart" uri="{C3380CC4-5D6E-409C-BE32-E72D297353CC}">
                <c16:uniqueId val="{0000000A-AF32-644E-9614-A8D469294958}"/>
              </c:ext>
            </c:extLst>
          </c:dPt>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21</c:v>
                </c:pt>
                <c:pt idx="1">
                  <c:v>56</c:v>
                </c:pt>
                <c:pt idx="2">
                  <c:v>30</c:v>
                </c:pt>
                <c:pt idx="3">
                  <c:v>10</c:v>
                </c:pt>
                <c:pt idx="4">
                  <c:v>31</c:v>
                </c:pt>
                <c:pt idx="5">
                  <c:v>28</c:v>
                </c:pt>
              </c:numCache>
            </c:numRef>
          </c:val>
          <c:extLst>
            <c:ext xmlns:c16="http://schemas.microsoft.com/office/drawing/2014/chart" uri="{C3380CC4-5D6E-409C-BE32-E72D297353CC}">
              <c16:uniqueId val="{00000000-9203-9649-BFF4-C9C44D2DAD7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0.29573700000000003"/>
          <c:y val="8.1061300000000003E-2"/>
          <c:w val="0.657883"/>
          <c:h val="0.79177500000000001"/>
        </c:manualLayout>
      </c:layout>
      <c:barChart>
        <c:barDir val="bar"/>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algn="tl">
                <a:srgbClr val="000000">
                  <a:alpha val="50000"/>
                </a:srgbClr>
              </a:outerShdw>
            </a:effectLst>
          </c:spPr>
          <c:invertIfNegative val="0"/>
          <c:cat>
            <c:strRef>
              <c:f>Sheet1!$B$1:$E$1</c:f>
              <c:strCache>
                <c:ptCount val="4"/>
                <c:pt idx="0">
                  <c:v>ACCIDENTS &amp; SUICIDES</c:v>
                </c:pt>
                <c:pt idx="1">
                  <c:v>RESPIRATORY &amp; STROKE</c:v>
                </c:pt>
                <c:pt idx="2">
                  <c:v>CANCER &amp; DIABETES</c:v>
                </c:pt>
                <c:pt idx="3">
                  <c:v>HEART DISEASE &amp; OTHER</c:v>
                </c:pt>
              </c:strCache>
            </c:strRef>
          </c:cat>
          <c:val>
            <c:numRef>
              <c:f>Sheet1!$B$2:$E$2</c:f>
              <c:numCache>
                <c:formatCode>General</c:formatCode>
                <c:ptCount val="4"/>
                <c:pt idx="0">
                  <c:v>136053</c:v>
                </c:pt>
                <c:pt idx="1">
                  <c:v>147101</c:v>
                </c:pt>
                <c:pt idx="2">
                  <c:v>591699</c:v>
                </c:pt>
                <c:pt idx="3">
                  <c:v>614348</c:v>
                </c:pt>
              </c:numCache>
            </c:numRef>
          </c:val>
          <c:extLst>
            <c:ext xmlns:c16="http://schemas.microsoft.com/office/drawing/2014/chart" uri="{C3380CC4-5D6E-409C-BE32-E72D297353CC}">
              <c16:uniqueId val="{00000000-630E-2341-A76C-5BA2713D2F5A}"/>
            </c:ext>
          </c:extLst>
        </c:ser>
        <c:ser>
          <c:idx val="1"/>
          <c:order val="1"/>
          <c:tx>
            <c:strRef>
              <c:f>Sheet1!$A$3</c:f>
              <c:strCache>
                <c:ptCount val="1"/>
                <c:pt idx="0">
                  <c:v>Region 2</c:v>
                </c:pt>
              </c:strCache>
            </c:strRef>
          </c:tx>
          <c:spPr>
            <a:blipFill rotWithShape="1">
              <a:blip xmlns:r="http://schemas.openxmlformats.org/officeDocument/2006/relationships" r:embed="rId2"/>
              <a:srcRect/>
              <a:tile tx="0" ty="0" sx="100000" sy="100000" flip="none" algn="tl"/>
            </a:blipFill>
            <a:ln w="12700" cap="flat">
              <a:noFill/>
              <a:miter lim="400000"/>
            </a:ln>
            <a:effectLst>
              <a:outerShdw blurRad="50800" dist="25400" dir="5400000" algn="tl">
                <a:srgbClr val="000000">
                  <a:alpha val="50000"/>
                </a:srgbClr>
              </a:outerShdw>
            </a:effectLst>
          </c:spPr>
          <c:invertIfNegative val="0"/>
          <c:cat>
            <c:strRef>
              <c:f>Sheet1!$B$1:$E$1</c:f>
              <c:strCache>
                <c:ptCount val="4"/>
                <c:pt idx="0">
                  <c:v>ACCIDENTS &amp; SUICIDES</c:v>
                </c:pt>
                <c:pt idx="1">
                  <c:v>RESPIRATORY &amp; STROKE</c:v>
                </c:pt>
                <c:pt idx="2">
                  <c:v>CANCER &amp; DIABETES</c:v>
                </c:pt>
                <c:pt idx="3">
                  <c:v>HEART DISEASE &amp; OTHER</c:v>
                </c:pt>
              </c:strCache>
            </c:strRef>
          </c:cat>
          <c:val>
            <c:numRef>
              <c:f>Sheet1!$B$3:$E$3</c:f>
              <c:numCache>
                <c:formatCode>General</c:formatCode>
                <c:ptCount val="4"/>
                <c:pt idx="0">
                  <c:v>42773</c:v>
                </c:pt>
                <c:pt idx="1">
                  <c:v>133103</c:v>
                </c:pt>
                <c:pt idx="2">
                  <c:v>76488</c:v>
                </c:pt>
                <c:pt idx="3">
                  <c:v>196914</c:v>
                </c:pt>
              </c:numCache>
            </c:numRef>
          </c:val>
          <c:extLst>
            <c:ext xmlns:c16="http://schemas.microsoft.com/office/drawing/2014/chart" uri="{C3380CC4-5D6E-409C-BE32-E72D297353CC}">
              <c16:uniqueId val="{00000001-630E-2341-A76C-5BA2713D2F5A}"/>
            </c:ext>
          </c:extLst>
        </c:ser>
        <c:dLbls>
          <c:showLegendKey val="0"/>
          <c:showVal val="0"/>
          <c:showCatName val="0"/>
          <c:showSerName val="0"/>
          <c:showPercent val="0"/>
          <c:showBubbleSize val="0"/>
        </c:dLbls>
        <c:gapWidth val="40"/>
        <c:overlap val="-1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7B6A4F">
                <a:alpha val="30000"/>
              </a:srgbClr>
            </a:solidFill>
            <a:prstDash val="solid"/>
            <a:miter lim="400000"/>
          </a:ln>
        </c:spPr>
        <c:txPr>
          <a:bodyPr rot="0"/>
          <a:lstStyle/>
          <a:p>
            <a:pPr>
              <a:defRPr sz="2000" b="0" i="0" u="none" strike="noStrike">
                <a:solidFill>
                  <a:srgbClr val="3E231A"/>
                </a:solidFill>
                <a:latin typeface="Monaco"/>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7B6A4F">
                  <a:alpha val="30000"/>
                </a:srgbClr>
              </a:solidFill>
              <a:prstDash val="solid"/>
              <a:miter lim="400000"/>
            </a:ln>
          </c:spPr>
        </c:majorGridlines>
        <c:numFmt formatCode="#,##0" sourceLinked="0"/>
        <c:majorTickMark val="none"/>
        <c:minorTickMark val="none"/>
        <c:tickLblPos val="high"/>
        <c:spPr>
          <a:ln w="12700" cap="flat">
            <a:noFill/>
            <a:prstDash val="solid"/>
            <a:miter lim="400000"/>
          </a:ln>
        </c:spPr>
        <c:txPr>
          <a:bodyPr rot="0"/>
          <a:lstStyle/>
          <a:p>
            <a:pPr>
              <a:defRPr sz="2000" b="0" i="0" u="none" strike="noStrike">
                <a:solidFill>
                  <a:srgbClr val="3E231A"/>
                </a:solidFill>
                <a:latin typeface="Monaco"/>
              </a:defRPr>
            </a:pPr>
            <a:endParaRPr lang="en-US"/>
          </a:p>
        </c:txPr>
        <c:crossAx val="2094734552"/>
        <c:crosses val="autoZero"/>
        <c:crossBetween val="between"/>
        <c:majorUnit val="175000"/>
        <c:minorUnit val="87500"/>
      </c:valAx>
      <c:spPr>
        <a:noFill/>
        <a:ln w="12700" cap="flat">
          <a:noFill/>
          <a:miter lim="400000"/>
        </a:ln>
        <a:effectLst/>
      </c:spPr>
    </c:plotArea>
    <c:plotVisOnly val="1"/>
    <c:dispBlanksAs val="gap"/>
    <c:showDLblsOverMax val="1"/>
  </c:chart>
  <c:spPr>
    <a:noFill/>
    <a:ln>
      <a:noFill/>
    </a:ln>
    <a:effectLst/>
  </c:spPr>
  <c:externalData r:id="rId3">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someone to read 1 Timothy 5:8</a:t>
            </a:r>
          </a:p>
        </p:txBody>
      </p:sp>
    </p:spTree>
    <p:extLst>
      <p:ext uri="{BB962C8B-B14F-4D97-AF65-F5344CB8AC3E}">
        <p14:creationId xmlns:p14="http://schemas.microsoft.com/office/powerpoint/2010/main" val="317160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young with a family, you need the most life insurance you can afford up to a point.  Consider an amount sufficient to pay off the mortgage, send your kids to college and provide enough income for the surviving spouse at least until the kids are grown plus some.</a:t>
            </a:r>
          </a:p>
        </p:txBody>
      </p:sp>
    </p:spTree>
    <p:extLst>
      <p:ext uri="{BB962C8B-B14F-4D97-AF65-F5344CB8AC3E}">
        <p14:creationId xmlns:p14="http://schemas.microsoft.com/office/powerpoint/2010/main" val="337683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there are other types of insurance.  Some of these may be available from your employer at a cheaper group rate.</a:t>
            </a:r>
          </a:p>
        </p:txBody>
      </p:sp>
    </p:spTree>
    <p:extLst>
      <p:ext uri="{BB962C8B-B14F-4D97-AF65-F5344CB8AC3E}">
        <p14:creationId xmlns:p14="http://schemas.microsoft.com/office/powerpoint/2010/main" val="207396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make a pension selection, consider the support your family may need after you are gone.</a:t>
            </a:r>
          </a:p>
        </p:txBody>
      </p:sp>
    </p:spTree>
    <p:extLst>
      <p:ext uri="{BB962C8B-B14F-4D97-AF65-F5344CB8AC3E}">
        <p14:creationId xmlns:p14="http://schemas.microsoft.com/office/powerpoint/2010/main" val="3460384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2509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624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asked, how much do I need, to live without earning an income?  The answer is:  “It depends!”  Do you have military, civil service or teacher’s retirement?  What are your monthly living expenses including, well, everything?</a:t>
            </a:r>
          </a:p>
        </p:txBody>
      </p:sp>
    </p:spTree>
    <p:extLst>
      <p:ext uri="{BB962C8B-B14F-4D97-AF65-F5344CB8AC3E}">
        <p14:creationId xmlns:p14="http://schemas.microsoft.com/office/powerpoint/2010/main" val="386545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use round numbers, let’s say you have 1 million in your retirement savings.  At 4%, you can plan to spend $40,000 per year from your net egg.  This assumes that it is invested and diversified wisely.</a:t>
            </a:r>
          </a:p>
        </p:txBody>
      </p:sp>
    </p:spTree>
    <p:extLst>
      <p:ext uri="{BB962C8B-B14F-4D97-AF65-F5344CB8AC3E}">
        <p14:creationId xmlns:p14="http://schemas.microsoft.com/office/powerpoint/2010/main" val="87668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555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lose your working spouse, social security will help until each child turns 18 years of age.  However, the surviving spouse will not have income from social security until their retirement age.</a:t>
            </a:r>
          </a:p>
        </p:txBody>
      </p:sp>
    </p:spTree>
    <p:extLst>
      <p:ext uri="{BB962C8B-B14F-4D97-AF65-F5344CB8AC3E}">
        <p14:creationId xmlns:p14="http://schemas.microsoft.com/office/powerpoint/2010/main" val="208612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does someone have the highest need for life insurance?  Then kids are living at home, you have a mortgage, a car loan and little if any savings.</a:t>
            </a:r>
          </a:p>
        </p:txBody>
      </p:sp>
    </p:spTree>
    <p:extLst>
      <p:ext uri="{BB962C8B-B14F-4D97-AF65-F5344CB8AC3E}">
        <p14:creationId xmlns:p14="http://schemas.microsoft.com/office/powerpoint/2010/main" val="290051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accidental life insurance enough to provide for your family should the Lord call your number?  Accidental death represents a miniscule cause of death compared to other causes.  This is why your employer may provide it at a very low cost.  What you really need is LIFE insurance.</a:t>
            </a:r>
          </a:p>
        </p:txBody>
      </p:sp>
    </p:spTree>
    <p:extLst>
      <p:ext uri="{BB962C8B-B14F-4D97-AF65-F5344CB8AC3E}">
        <p14:creationId xmlns:p14="http://schemas.microsoft.com/office/powerpoint/2010/main" val="212067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 not sell life insurance.  Before you buy it, do your due diligence. </a:t>
            </a:r>
          </a:p>
        </p:txBody>
      </p:sp>
    </p:spTree>
    <p:extLst>
      <p:ext uri="{BB962C8B-B14F-4D97-AF65-F5344CB8AC3E}">
        <p14:creationId xmlns:p14="http://schemas.microsoft.com/office/powerpoint/2010/main" val="190350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life insurance should you buy?  Whole life or term?</a:t>
            </a:r>
          </a:p>
        </p:txBody>
      </p:sp>
    </p:spTree>
    <p:extLst>
      <p:ext uri="{BB962C8B-B14F-4D97-AF65-F5344CB8AC3E}">
        <p14:creationId xmlns:p14="http://schemas.microsoft.com/office/powerpoint/2010/main" val="101341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89100"/>
            <a:ext cx="10464800" cy="3467100"/>
          </a:xfrm>
          <a:prstGeom prst="rect">
            <a:avLst/>
          </a:prstGeom>
        </p:spPr>
        <p:txBody>
          <a:bodyPr anchor="b"/>
          <a:lstStyle>
            <a:lvl1pPr algn="ctr"/>
          </a:lstStyle>
          <a:p>
            <a:r>
              <a:t>Title Text</a:t>
            </a:r>
          </a:p>
        </p:txBody>
      </p:sp>
      <p:sp>
        <p:nvSpPr>
          <p:cNvPr id="12" name="Shape 12"/>
          <p:cNvSpPr>
            <a:spLocks noGrp="1"/>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89300"/>
            <a:ext cx="10464800" cy="3175000"/>
          </a:xfrm>
          <a:prstGeom prst="rect">
            <a:avLst/>
          </a:prstGeom>
        </p:spPr>
        <p:txBody>
          <a:bodyPr/>
          <a:lstStyle>
            <a:lvl1pPr algn="ct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75450" y="1408083"/>
            <a:ext cx="4673600" cy="6972301"/>
          </a:xfrm>
          <a:prstGeom prst="rect">
            <a:avLst/>
          </a:prstGeom>
          <a:ln w="9525">
            <a:round/>
          </a:ln>
        </p:spPr>
        <p:txBody>
          <a:bodyPr lIns="91439" tIns="45719" rIns="91439" bIns="45719" anchor="t">
            <a:noAutofit/>
          </a:bodyPr>
          <a:lstStyle/>
          <a:p>
            <a:endParaRPr/>
          </a:p>
        </p:txBody>
      </p:sp>
      <p:sp>
        <p:nvSpPr>
          <p:cNvPr id="39" name="Shape 39"/>
          <p:cNvSpPr>
            <a:spLocks noGrp="1"/>
          </p:cNvSpPr>
          <p:nvPr>
            <p:ph type="title"/>
          </p:nvPr>
        </p:nvSpPr>
        <p:spPr>
          <a:xfrm>
            <a:off x="965200" y="1397000"/>
            <a:ext cx="5600700" cy="4038600"/>
          </a:xfrm>
          <a:prstGeom prst="rect">
            <a:avLst/>
          </a:prstGeom>
        </p:spPr>
        <p:txBody>
          <a:bodyPr anchor="b"/>
          <a:lstStyle>
            <a:lvl1pPr algn="ctr">
              <a:defRPr sz="6800"/>
            </a:lvl1pPr>
          </a:lstStyle>
          <a:p>
            <a:r>
              <a:t>Title Text</a:t>
            </a:r>
          </a:p>
        </p:txBody>
      </p:sp>
      <p:sp>
        <p:nvSpPr>
          <p:cNvPr id="40" name="Shape 40"/>
          <p:cNvSpPr>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lvl1pPr algn="ct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lvl1pPr algn="ctr"/>
          </a:lstStyle>
          <a:p>
            <a:r>
              <a:t>Title Text</a:t>
            </a:r>
          </a:p>
        </p:txBody>
      </p:sp>
      <p:sp>
        <p:nvSpPr>
          <p:cNvPr id="57" name="Shape 57"/>
          <p:cNvSpPr>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31000" y="2857500"/>
            <a:ext cx="5003800" cy="5588000"/>
          </a:xfrm>
          <a:prstGeom prst="rect">
            <a:avLst/>
          </a:prstGeom>
          <a:ln w="9525">
            <a:round/>
          </a:ln>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lvl1pPr algn="ctr"/>
          </a:lstStyle>
          <a:p>
            <a:r>
              <a:t>Title Text</a:t>
            </a:r>
          </a:p>
        </p:txBody>
      </p:sp>
      <p:sp>
        <p:nvSpPr>
          <p:cNvPr id="67" name="Shape 67"/>
          <p:cNvSpPr>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396540" y="812918"/>
            <a:ext cx="4660901" cy="2984501"/>
          </a:xfrm>
          <a:prstGeom prst="rect">
            <a:avLst/>
          </a:prstGeom>
          <a:ln w="9525">
            <a:round/>
          </a:ln>
        </p:spPr>
        <p:txBody>
          <a:bodyPr lIns="91439" tIns="45719" rIns="91439" bIns="45719" anchor="t">
            <a:noAutofit/>
          </a:bodyPr>
          <a:lstStyle/>
          <a:p>
            <a:endParaRPr/>
          </a:p>
        </p:txBody>
      </p:sp>
      <p:sp>
        <p:nvSpPr>
          <p:cNvPr id="84" name="Shape 84"/>
          <p:cNvSpPr>
            <a:spLocks noGrp="1"/>
          </p:cNvSpPr>
          <p:nvPr>
            <p:ph type="pic" sz="quarter" idx="14"/>
          </p:nvPr>
        </p:nvSpPr>
        <p:spPr>
          <a:xfrm>
            <a:off x="7396540" y="4038718"/>
            <a:ext cx="4660901" cy="4864101"/>
          </a:xfrm>
          <a:prstGeom prst="rect">
            <a:avLst/>
          </a:prstGeom>
          <a:ln w="9525">
            <a:round/>
          </a:ln>
        </p:spPr>
        <p:txBody>
          <a:bodyPr lIns="91439" tIns="45719" rIns="91439" bIns="45719" anchor="t">
            <a:noAutofit/>
          </a:bodyPr>
          <a:lstStyle/>
          <a:p>
            <a:endParaRPr/>
          </a:p>
        </p:txBody>
      </p:sp>
      <p:sp>
        <p:nvSpPr>
          <p:cNvPr id="85" name="Shape 85"/>
          <p:cNvSpPr>
            <a:spLocks noGrp="1"/>
          </p:cNvSpPr>
          <p:nvPr>
            <p:ph type="pic" sz="half" idx="15"/>
          </p:nvPr>
        </p:nvSpPr>
        <p:spPr>
          <a:xfrm>
            <a:off x="952500" y="825500"/>
            <a:ext cx="6197600" cy="8089900"/>
          </a:xfrm>
          <a:prstGeom prst="rect">
            <a:avLst/>
          </a:prstGeom>
          <a:ln w="9525">
            <a:round/>
          </a:ln>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4267200"/>
            <a:ext cx="10464800" cy="850900"/>
          </a:xfrm>
          <a:prstGeom prst="rect">
            <a:avLst/>
          </a:prstGeom>
        </p:spPr>
        <p:txBody>
          <a:bodyPr>
            <a:spAutoFit/>
          </a:bodyPr>
          <a:lstStyle>
            <a:lvl1pPr marL="0" indent="0" algn="ctr">
              <a:spcBef>
                <a:spcPts val="0"/>
              </a:spcBef>
              <a:buSzTx/>
              <a:buNone/>
            </a:lvl1pPr>
          </a:lstStyle>
          <a:p>
            <a:r>
              <a:t>“Type a quote here.”</a:t>
            </a:r>
          </a:p>
        </p:txBody>
      </p:sp>
      <p:sp>
        <p:nvSpPr>
          <p:cNvPr id="94" name="Shape 94"/>
          <p:cNvSpPr>
            <a:spLocks noGrp="1"/>
          </p:cNvSpPr>
          <p:nvPr>
            <p:ph type="body" sz="quarter" idx="14"/>
          </p:nvPr>
        </p:nvSpPr>
        <p:spPr>
          <a:xfrm>
            <a:off x="1270000" y="6362700"/>
            <a:ext cx="10464800" cy="647700"/>
          </a:xfrm>
          <a:prstGeom prst="rect">
            <a:avLst/>
          </a:prstGeom>
        </p:spPr>
        <p:txBody>
          <a:bodyPr anchor="t">
            <a:spAutoFit/>
          </a:bodyPr>
          <a:lstStyle>
            <a:lvl1pPr marL="0" indent="0" algn="ctr">
              <a:spcBef>
                <a:spcPts val="0"/>
              </a:spcBef>
              <a:buSzTx/>
              <a:buNone/>
              <a:defRPr sz="2800"/>
            </a:lvl1pPr>
          </a:lstStyle>
          <a:p>
            <a:r>
              <a:t>–Johnny Appleseed</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168400"/>
            <a:ext cx="10464800" cy="7416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13"/>
              </a:buBlip>
            </a:lvl1pPr>
            <a:lvl2pPr>
              <a:buBlip>
                <a:blip r:embed="rId13"/>
              </a:buBlip>
            </a:lvl2pPr>
            <a:lvl3pPr>
              <a:buBlip>
                <a:blip r:embed="rId13"/>
              </a:buBlip>
            </a:lvl3pPr>
            <a:lvl4pPr>
              <a:buBlip>
                <a:blip r:embed="rId13"/>
              </a:buBlip>
            </a:lvl4pPr>
            <a:lvl5pPr>
              <a:buBlip>
                <a:blip r:embed="rId13"/>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270000" y="635000"/>
            <a:ext cx="10464800" cy="2108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6337299" y="9296400"/>
            <a:ext cx="323479" cy="4572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Lst>
  <p:transition spd="med"/>
  <p:txStyles>
    <p:titleStyle>
      <a:lvl1pPr marL="0" marR="0" indent="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1pPr>
      <a:lvl2pPr marL="0" marR="0" indent="2286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2pPr>
      <a:lvl3pPr marL="0" marR="0" indent="4572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3pPr>
      <a:lvl4pPr marL="0" marR="0" indent="6858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4pPr>
      <a:lvl5pPr marL="0" marR="0" indent="9144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5pPr>
      <a:lvl6pPr marL="0" marR="0" indent="11430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6pPr>
      <a:lvl7pPr marL="0" marR="0" indent="13716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7pPr>
      <a:lvl8pPr marL="0" marR="0" indent="16002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8pPr>
      <a:lvl9pPr marL="0" marR="0" indent="1828800" algn="l" defTabSz="58420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mn-lt"/>
          <a:ea typeface="+mn-ea"/>
          <a:cs typeface="+mn-c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3"/>
        </a:buBlip>
        <a:tabLst/>
        <a:defRPr sz="3800" b="0" i="0" u="none" strike="noStrike" cap="none" spc="0" baseline="0">
          <a:ln>
            <a:noFill/>
          </a:ln>
          <a:solidFill>
            <a:srgbClr val="3E231A"/>
          </a:solidFill>
          <a:uFillTx/>
          <a:latin typeface="+mn-lt"/>
          <a:ea typeface="+mn-ea"/>
          <a:cs typeface="+mn-cs"/>
          <a:sym typeface="Papyrus"/>
        </a:defRPr>
      </a:lvl1pPr>
      <a:lvl2pPr marL="939800" marR="0" indent="-469900" algn="l" defTabSz="584200" rtl="0" latinLnBrk="0">
        <a:lnSpc>
          <a:spcPct val="100000"/>
        </a:lnSpc>
        <a:spcBef>
          <a:spcPts val="3000"/>
        </a:spcBef>
        <a:spcAft>
          <a:spcPts val="0"/>
        </a:spcAft>
        <a:buClrTx/>
        <a:buSzPct val="25000"/>
        <a:buFontTx/>
        <a:buBlip>
          <a:blip r:embed="rId13"/>
        </a:buBlip>
        <a:tabLst/>
        <a:defRPr sz="3800" b="0" i="0" u="none" strike="noStrike" cap="none" spc="0" baseline="0">
          <a:ln>
            <a:noFill/>
          </a:ln>
          <a:solidFill>
            <a:srgbClr val="3E231A"/>
          </a:solidFill>
          <a:uFillTx/>
          <a:latin typeface="+mn-lt"/>
          <a:ea typeface="+mn-ea"/>
          <a:cs typeface="+mn-cs"/>
          <a:sym typeface="Papyrus"/>
        </a:defRPr>
      </a:lvl2pPr>
      <a:lvl3pPr marL="1409700" marR="0" indent="-469900" algn="l" defTabSz="584200" rtl="0" latinLnBrk="0">
        <a:lnSpc>
          <a:spcPct val="100000"/>
        </a:lnSpc>
        <a:spcBef>
          <a:spcPts val="3000"/>
        </a:spcBef>
        <a:spcAft>
          <a:spcPts val="0"/>
        </a:spcAft>
        <a:buClrTx/>
        <a:buSzPct val="25000"/>
        <a:buFontTx/>
        <a:buBlip>
          <a:blip r:embed="rId13"/>
        </a:buBlip>
        <a:tabLst/>
        <a:defRPr sz="3800" b="0" i="0" u="none" strike="noStrike" cap="none" spc="0" baseline="0">
          <a:ln>
            <a:noFill/>
          </a:ln>
          <a:solidFill>
            <a:srgbClr val="3E231A"/>
          </a:solidFill>
          <a:uFillTx/>
          <a:latin typeface="+mn-lt"/>
          <a:ea typeface="+mn-ea"/>
          <a:cs typeface="+mn-cs"/>
          <a:sym typeface="Papyrus"/>
        </a:defRPr>
      </a:lvl3pPr>
      <a:lvl4pPr marL="1879600" marR="0" indent="-469900" algn="l" defTabSz="584200" rtl="0" latinLnBrk="0">
        <a:lnSpc>
          <a:spcPct val="100000"/>
        </a:lnSpc>
        <a:spcBef>
          <a:spcPts val="3000"/>
        </a:spcBef>
        <a:spcAft>
          <a:spcPts val="0"/>
        </a:spcAft>
        <a:buClrTx/>
        <a:buSzPct val="25000"/>
        <a:buFontTx/>
        <a:buBlip>
          <a:blip r:embed="rId13"/>
        </a:buBlip>
        <a:tabLst/>
        <a:defRPr sz="3800" b="0" i="0" u="none" strike="noStrike" cap="none" spc="0" baseline="0">
          <a:ln>
            <a:noFill/>
          </a:ln>
          <a:solidFill>
            <a:srgbClr val="3E231A"/>
          </a:solidFill>
          <a:uFillTx/>
          <a:latin typeface="+mn-lt"/>
          <a:ea typeface="+mn-ea"/>
          <a:cs typeface="+mn-cs"/>
          <a:sym typeface="Papyrus"/>
        </a:defRPr>
      </a:lvl4pPr>
      <a:lvl5pPr marL="2349500" marR="0" indent="-469900" algn="l" defTabSz="584200" rtl="0" latinLnBrk="0">
        <a:lnSpc>
          <a:spcPct val="100000"/>
        </a:lnSpc>
        <a:spcBef>
          <a:spcPts val="3000"/>
        </a:spcBef>
        <a:spcAft>
          <a:spcPts val="0"/>
        </a:spcAft>
        <a:buClrTx/>
        <a:buSzPct val="25000"/>
        <a:buFontTx/>
        <a:buBlip>
          <a:blip r:embed="rId13"/>
        </a:buBlip>
        <a:tabLst/>
        <a:defRPr sz="3800" b="0" i="0" u="none" strike="noStrike" cap="none" spc="0" baseline="0">
          <a:ln>
            <a:noFill/>
          </a:ln>
          <a:solidFill>
            <a:srgbClr val="3E231A"/>
          </a:solidFill>
          <a:uFillTx/>
          <a:latin typeface="+mn-lt"/>
          <a:ea typeface="+mn-ea"/>
          <a:cs typeface="+mn-cs"/>
          <a:sym typeface="Papyrus"/>
        </a:defRPr>
      </a:lvl5pPr>
      <a:lvl6pPr marL="2819400" marR="0" indent="-469900" algn="l" defTabSz="584200" rtl="0" latinLnBrk="0">
        <a:lnSpc>
          <a:spcPct val="100000"/>
        </a:lnSpc>
        <a:spcBef>
          <a:spcPts val="3000"/>
        </a:spcBef>
        <a:spcAft>
          <a:spcPts val="0"/>
        </a:spcAft>
        <a:buClrTx/>
        <a:buSzPct val="25000"/>
        <a:buFontTx/>
        <a:buBlip>
          <a:blip r:embed="rId13"/>
        </a:buBlip>
        <a:tabLst/>
        <a:defRPr sz="3800" b="0" i="0" u="none" strike="noStrike" cap="none" spc="0" baseline="0">
          <a:ln>
            <a:noFill/>
          </a:ln>
          <a:solidFill>
            <a:srgbClr val="3E231A"/>
          </a:solidFill>
          <a:uFillTx/>
          <a:latin typeface="+mn-lt"/>
          <a:ea typeface="+mn-ea"/>
          <a:cs typeface="+mn-cs"/>
          <a:sym typeface="Papyrus"/>
        </a:defRPr>
      </a:lvl6pPr>
      <a:lvl7pPr marL="3289300" marR="0" indent="-469900" algn="l" defTabSz="584200" rtl="0" latinLnBrk="0">
        <a:lnSpc>
          <a:spcPct val="100000"/>
        </a:lnSpc>
        <a:spcBef>
          <a:spcPts val="3000"/>
        </a:spcBef>
        <a:spcAft>
          <a:spcPts val="0"/>
        </a:spcAft>
        <a:buClrTx/>
        <a:buSzPct val="25000"/>
        <a:buFontTx/>
        <a:buBlip>
          <a:blip r:embed="rId13"/>
        </a:buBlip>
        <a:tabLst/>
        <a:defRPr sz="3800" b="0" i="0" u="none" strike="noStrike" cap="none" spc="0" baseline="0">
          <a:ln>
            <a:noFill/>
          </a:ln>
          <a:solidFill>
            <a:srgbClr val="3E231A"/>
          </a:solidFill>
          <a:uFillTx/>
          <a:latin typeface="+mn-lt"/>
          <a:ea typeface="+mn-ea"/>
          <a:cs typeface="+mn-cs"/>
          <a:sym typeface="Papyrus"/>
        </a:defRPr>
      </a:lvl7pPr>
      <a:lvl8pPr marL="3759200" marR="0" indent="-469900" algn="l" defTabSz="584200" rtl="0" latinLnBrk="0">
        <a:lnSpc>
          <a:spcPct val="100000"/>
        </a:lnSpc>
        <a:spcBef>
          <a:spcPts val="3000"/>
        </a:spcBef>
        <a:spcAft>
          <a:spcPts val="0"/>
        </a:spcAft>
        <a:buClrTx/>
        <a:buSzPct val="25000"/>
        <a:buFontTx/>
        <a:buBlip>
          <a:blip r:embed="rId13"/>
        </a:buBlip>
        <a:tabLst/>
        <a:defRPr sz="3800" b="0" i="0" u="none" strike="noStrike" cap="none" spc="0" baseline="0">
          <a:ln>
            <a:noFill/>
          </a:ln>
          <a:solidFill>
            <a:srgbClr val="3E231A"/>
          </a:solidFill>
          <a:uFillTx/>
          <a:latin typeface="+mn-lt"/>
          <a:ea typeface="+mn-ea"/>
          <a:cs typeface="+mn-cs"/>
          <a:sym typeface="Papyrus"/>
        </a:defRPr>
      </a:lvl8pPr>
      <a:lvl9pPr marL="4229100" marR="0" indent="-469900" algn="l" defTabSz="584200" rtl="0" latinLnBrk="0">
        <a:lnSpc>
          <a:spcPct val="100000"/>
        </a:lnSpc>
        <a:spcBef>
          <a:spcPts val="3000"/>
        </a:spcBef>
        <a:spcAft>
          <a:spcPts val="0"/>
        </a:spcAft>
        <a:buClrTx/>
        <a:buSzPct val="25000"/>
        <a:buFontTx/>
        <a:buBlip>
          <a:blip r:embed="rId13"/>
        </a:buBlip>
        <a:tabLst/>
        <a:defRPr sz="3800" b="0" i="0" u="none" strike="noStrike" cap="none" spc="0" baseline="0">
          <a:ln>
            <a:noFill/>
          </a:ln>
          <a:solidFill>
            <a:srgbClr val="3E231A"/>
          </a:solidFill>
          <a:uFillTx/>
          <a:latin typeface="+mn-lt"/>
          <a:ea typeface="+mn-ea"/>
          <a:cs typeface="+mn-cs"/>
          <a:sym typeface="Papyru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www.youtube.com/watch?v=jF_x8dsvb_4" TargetMode="External"/><Relationship Id="rId4" Type="http://schemas.openxmlformats.org/officeDocument/2006/relationships/hyperlink" Target="https://www.youtube.com/watch?v=y46YoVzX0V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aximizingstewardship.net/"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calcxml.com/calculators/life-insurance-calculato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118"/>
          <p:cNvPicPr>
            <a:picLocks/>
          </p:cNvPicPr>
          <p:nvPr/>
        </p:nvPicPr>
        <p:blipFill>
          <a:blip r:embed="rId3">
            <a:alphaModFix amt="89136"/>
          </a:blip>
          <a:stretch>
            <a:fillRect/>
          </a:stretch>
        </p:blipFill>
        <p:spPr>
          <a:xfrm>
            <a:off x="2919782" y="1569243"/>
            <a:ext cx="7425057" cy="4613229"/>
          </a:xfrm>
          <a:prstGeom prst="rect">
            <a:avLst/>
          </a:prstGeom>
          <a:effectLst>
            <a:outerShdw blurRad="190500" dist="8455" dir="5400000" rotWithShape="0">
              <a:srgbClr val="000000"/>
            </a:outerShdw>
            <a:reflection stA="50000" endPos="40000" dir="5400000" sy="-100000" algn="bl" rotWithShape="0"/>
          </a:effectLst>
        </p:spPr>
      </p:pic>
      <p:sp>
        <p:nvSpPr>
          <p:cNvPr id="120" name="Shape 120"/>
          <p:cNvSpPr>
            <a:spLocks noGrp="1"/>
          </p:cNvSpPr>
          <p:nvPr>
            <p:ph type="subTitle" sz="quarter" idx="1"/>
          </p:nvPr>
        </p:nvSpPr>
        <p:spPr>
          <a:xfrm>
            <a:off x="661738" y="6581274"/>
            <a:ext cx="11646568" cy="2370221"/>
          </a:xfrm>
          <a:prstGeom prst="rect">
            <a:avLst/>
          </a:prstGeom>
        </p:spPr>
        <p:txBody>
          <a:bodyPr>
            <a:normAutofit/>
          </a:bodyPr>
          <a:lstStyle/>
          <a:p>
            <a:pPr lvl="3">
              <a:defRPr sz="4500"/>
            </a:pPr>
            <a:r>
              <a:rPr lang="en-US" dirty="0"/>
              <a:t>Session</a:t>
            </a:r>
            <a:r>
              <a:rPr dirty="0"/>
              <a:t>  3   I Timothy 5</a:t>
            </a:r>
            <a:r>
              <a:rPr lang="en-US" dirty="0"/>
              <a:t>:8</a:t>
            </a:r>
          </a:p>
          <a:p>
            <a:pPr lvl="3">
              <a:defRPr sz="4500"/>
            </a:pPr>
            <a:r>
              <a:rPr lang="en-US" dirty="0"/>
              <a:t>Providing for your family</a:t>
            </a:r>
          </a:p>
        </p:txBody>
      </p:sp>
      <p:sp>
        <p:nvSpPr>
          <p:cNvPr id="2" name="TextBox 1">
            <a:extLst>
              <a:ext uri="{FF2B5EF4-FFF2-40B4-BE49-F238E27FC236}">
                <a16:creationId xmlns:a16="http://schemas.microsoft.com/office/drawing/2014/main" id="{C57F23B5-07F5-C6ED-1BDE-1A0CC58F3F23}"/>
              </a:ext>
            </a:extLst>
          </p:cNvPr>
          <p:cNvSpPr txBox="1"/>
          <p:nvPr/>
        </p:nvSpPr>
        <p:spPr>
          <a:xfrm>
            <a:off x="2578309" y="8298544"/>
            <a:ext cx="481309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800" dirty="0"/>
              <a:t>Brad &amp; Andrea Jack, Lyle Weber  © 2022</a:t>
            </a:r>
          </a:p>
          <a:p>
            <a:pPr marL="0" marR="0" indent="0" algn="ctr" defTabSz="584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625B48"/>
              </a:solidFill>
              <a:effectLst/>
              <a:uFillTx/>
              <a:latin typeface="+mn-lt"/>
              <a:ea typeface="+mn-ea"/>
              <a:cs typeface="+mn-cs"/>
              <a:sym typeface="Helvetica"/>
            </a:endParaRPr>
          </a:p>
        </p:txBody>
      </p:sp>
      <p:pic>
        <p:nvPicPr>
          <p:cNvPr id="4" name="Picture 3" descr="A picture containing font, text, green, graphics&#10;&#10;Description automatically generated">
            <a:extLst>
              <a:ext uri="{FF2B5EF4-FFF2-40B4-BE49-F238E27FC236}">
                <a16:creationId xmlns:a16="http://schemas.microsoft.com/office/drawing/2014/main" id="{BE9C021F-929E-BEC2-C090-9CD2EE81B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961" y="8060757"/>
            <a:ext cx="2391411" cy="70785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B7F1"/>
        </a:solidFill>
        <a:effectLst/>
      </p:bgPr>
    </p:bg>
    <p:spTree>
      <p:nvGrpSpPr>
        <p:cNvPr id="1" name=""/>
        <p:cNvGrpSpPr/>
        <p:nvPr/>
      </p:nvGrpSpPr>
      <p:grpSpPr>
        <a:xfrm>
          <a:off x="0" y="0"/>
          <a:ext cx="0" cy="0"/>
          <a:chOff x="0" y="0"/>
          <a:chExt cx="0" cy="0"/>
        </a:xfrm>
      </p:grpSpPr>
      <p:pic>
        <p:nvPicPr>
          <p:cNvPr id="182" name="pasted-image.jpg"/>
          <p:cNvPicPr>
            <a:picLocks noChangeAspect="1"/>
          </p:cNvPicPr>
          <p:nvPr/>
        </p:nvPicPr>
        <p:blipFill>
          <a:blip r:embed="rId3">
            <a:alphaModFix amt="91174"/>
          </a:blip>
          <a:stretch>
            <a:fillRect/>
          </a:stretch>
        </p:blipFill>
        <p:spPr>
          <a:xfrm>
            <a:off x="4034158" y="4693680"/>
            <a:ext cx="8969716" cy="5039841"/>
          </a:xfrm>
          <a:prstGeom prst="rect">
            <a:avLst/>
          </a:prstGeom>
          <a:ln w="12700">
            <a:miter lim="400000"/>
          </a:ln>
        </p:spPr>
      </p:pic>
      <p:sp>
        <p:nvSpPr>
          <p:cNvPr id="183" name="Shape 183"/>
          <p:cNvSpPr/>
          <p:nvPr/>
        </p:nvSpPr>
        <p:spPr>
          <a:xfrm>
            <a:off x="5951603" y="-1059"/>
            <a:ext cx="7178544" cy="4776392"/>
          </a:xfrm>
          <a:prstGeom prst="rect">
            <a:avLst/>
          </a:prstGeom>
          <a:solidFill>
            <a:schemeClr val="accent5">
              <a:hueOff val="-204775"/>
              <a:satOff val="-51551"/>
              <a:lumOff val="27260"/>
            </a:schemeClr>
          </a:solidFill>
          <a:ln w="12700">
            <a:miter lim="400000"/>
          </a:ln>
          <a:effectLst>
            <a:outerShdw blurRad="50800" dist="25400" dir="5400000" rotWithShape="0">
              <a:srgbClr val="000000">
                <a:alpha val="25000"/>
              </a:srgbClr>
            </a:outerShdw>
          </a:effectLst>
        </p:spPr>
        <p:txBody>
          <a:bodyPr lIns="50800" tIns="50800" rIns="50800" bIns="50800" anchor="ctr"/>
          <a:lstStyle/>
          <a:p>
            <a:pPr>
              <a:defRPr sz="3000">
                <a:solidFill>
                  <a:srgbClr val="FFFFFF"/>
                </a:solidFill>
                <a:effectLst>
                  <a:outerShdw blurRad="76200" dist="12700" dir="5400000" rotWithShape="0">
                    <a:srgbClr val="000000">
                      <a:alpha val="50000"/>
                    </a:srgbClr>
                  </a:outerShdw>
                </a:effectLst>
              </a:defRPr>
            </a:pPr>
            <a:endParaRPr/>
          </a:p>
        </p:txBody>
      </p:sp>
      <p:pic>
        <p:nvPicPr>
          <p:cNvPr id="184" name="pasted-image.png"/>
          <p:cNvPicPr>
            <a:picLocks noGrp="1" noChangeAspect="1"/>
          </p:cNvPicPr>
          <p:nvPr>
            <p:ph type="pic" idx="13"/>
          </p:nvPr>
        </p:nvPicPr>
        <p:blipFill>
          <a:blip r:embed="rId4">
            <a:alphaModFix amt="94700"/>
          </a:blip>
          <a:srcRect/>
          <a:stretch>
            <a:fillRect/>
          </a:stretch>
        </p:blipFill>
        <p:spPr>
          <a:xfrm>
            <a:off x="11310" y="-1238"/>
            <a:ext cx="5941062" cy="4776615"/>
          </a:xfrm>
          <a:prstGeom prst="rect">
            <a:avLst/>
          </a:prstGeom>
          <a:ln w="12700">
            <a:miter lim="400000"/>
          </a:ln>
        </p:spPr>
      </p:pic>
      <p:sp>
        <p:nvSpPr>
          <p:cNvPr id="185" name="Shape 185"/>
          <p:cNvSpPr/>
          <p:nvPr/>
        </p:nvSpPr>
        <p:spPr>
          <a:xfrm>
            <a:off x="6475815" y="1320337"/>
            <a:ext cx="6130120" cy="2133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500" b="1">
                <a:latin typeface="Times New Roman"/>
                <a:ea typeface="Times New Roman"/>
                <a:cs typeface="Times New Roman"/>
                <a:sym typeface="Times New Roman"/>
              </a:defRPr>
            </a:pPr>
            <a:r>
              <a:t>Whole Life accumulates</a:t>
            </a:r>
          </a:p>
          <a:p>
            <a:pPr>
              <a:defRPr sz="4500" b="1" u="sng">
                <a:latin typeface="Times"/>
                <a:ea typeface="Times"/>
                <a:cs typeface="Times"/>
                <a:sym typeface="Times"/>
              </a:defRPr>
            </a:pPr>
            <a:r>
              <a:t>cash value</a:t>
            </a:r>
          </a:p>
          <a:p>
            <a:pPr>
              <a:defRPr sz="4500" b="1" u="sng">
                <a:latin typeface="Times"/>
                <a:ea typeface="Times"/>
                <a:cs typeface="Times"/>
                <a:sym typeface="Times"/>
              </a:defRPr>
            </a:pPr>
            <a:r>
              <a:rPr u="none"/>
              <a:t> payable on death</a:t>
            </a:r>
          </a:p>
        </p:txBody>
      </p:sp>
      <p:sp>
        <p:nvSpPr>
          <p:cNvPr id="186" name="Shape 186"/>
          <p:cNvSpPr/>
          <p:nvPr/>
        </p:nvSpPr>
        <p:spPr>
          <a:xfrm>
            <a:off x="106668" y="5219699"/>
            <a:ext cx="3683910" cy="3987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endParaRPr/>
          </a:p>
          <a:p>
            <a:pPr>
              <a:defRPr sz="4500" b="1">
                <a:latin typeface="Times New Roman"/>
                <a:ea typeface="Times New Roman"/>
                <a:cs typeface="Times New Roman"/>
                <a:sym typeface="Times New Roman"/>
              </a:defRPr>
            </a:pPr>
            <a:r>
              <a:t>Term Life </a:t>
            </a:r>
          </a:p>
          <a:p>
            <a:pPr>
              <a:defRPr b="1">
                <a:latin typeface="Times New Roman"/>
                <a:ea typeface="Times New Roman"/>
                <a:cs typeface="Times New Roman"/>
                <a:sym typeface="Times New Roman"/>
              </a:defRPr>
            </a:pPr>
            <a:r>
              <a:t>is</a:t>
            </a:r>
          </a:p>
          <a:p>
            <a:pPr>
              <a:defRPr sz="4200" b="1" u="sng">
                <a:latin typeface="Times"/>
                <a:ea typeface="Times"/>
                <a:cs typeface="Times"/>
                <a:sym typeface="Times"/>
              </a:defRPr>
            </a:pPr>
            <a:r>
              <a:t>pure</a:t>
            </a:r>
          </a:p>
          <a:p>
            <a:pPr>
              <a:defRPr sz="4200" b="1" u="sng">
                <a:latin typeface="Times"/>
                <a:ea typeface="Times"/>
                <a:cs typeface="Times"/>
                <a:sym typeface="Times"/>
              </a:defRPr>
            </a:pPr>
            <a:r>
              <a:t>insurance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85"/>
                                        </p:tgtEl>
                                        <p:attrNameLst>
                                          <p:attrName>style.visibility</p:attrName>
                                        </p:attrNameLst>
                                      </p:cBhvr>
                                      <p:to>
                                        <p:strVal val="visible"/>
                                      </p:to>
                                    </p:set>
                                    <p:animEffect transition="in" filter="wipe(left)">
                                      <p:cBhvr>
                                        <p:cTn id="7" dur="10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p:tmAbs val="0"/>
                                  </p:iterate>
                                  <p:childTnLst>
                                    <p:set>
                                      <p:cBhvr>
                                        <p:cTn id="11" fill="hold"/>
                                        <p:tgtEl>
                                          <p:spTgt spid="186"/>
                                        </p:tgtEl>
                                        <p:attrNameLst>
                                          <p:attrName>style.visibility</p:attrName>
                                        </p:attrNameLst>
                                      </p:cBhvr>
                                      <p:to>
                                        <p:strVal val="visible"/>
                                      </p:to>
                                    </p:set>
                                    <p:anim calcmode="lin" valueType="num">
                                      <p:cBhvr>
                                        <p:cTn id="12" dur="1000" fill="hold"/>
                                        <p:tgtEl>
                                          <p:spTgt spid="186"/>
                                        </p:tgtEl>
                                        <p:attrNameLst>
                                          <p:attrName>ppt_w</p:attrName>
                                        </p:attrNameLst>
                                      </p:cBhvr>
                                      <p:tavLst>
                                        <p:tav tm="0">
                                          <p:val>
                                            <p:fltVal val="0"/>
                                          </p:val>
                                        </p:tav>
                                        <p:tav tm="100000">
                                          <p:val>
                                            <p:strVal val="#ppt_w"/>
                                          </p:val>
                                        </p:tav>
                                      </p:tavLst>
                                    </p:anim>
                                    <p:anim calcmode="lin" valueType="num">
                                      <p:cBhvr>
                                        <p:cTn id="13" dur="1000" fill="hold"/>
                                        <p:tgtEl>
                                          <p:spTgt spid="1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advAuto="0"/>
      <p:bldP spid="186"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pasted-image.jpg"/>
          <p:cNvPicPr>
            <a:picLocks noChangeAspect="1"/>
          </p:cNvPicPr>
          <p:nvPr/>
        </p:nvPicPr>
        <p:blipFill>
          <a:blip r:embed="rId3">
            <a:alphaModFix amt="43556"/>
          </a:blip>
          <a:stretch>
            <a:fillRect/>
          </a:stretch>
        </p:blipFill>
        <p:spPr>
          <a:xfrm>
            <a:off x="591665" y="587346"/>
            <a:ext cx="11821470" cy="5066345"/>
          </a:xfrm>
          <a:prstGeom prst="rect">
            <a:avLst/>
          </a:prstGeom>
          <a:ln w="12700">
            <a:miter lim="400000"/>
          </a:ln>
        </p:spPr>
      </p:pic>
      <p:sp>
        <p:nvSpPr>
          <p:cNvPr id="207" name="Shape 207"/>
          <p:cNvSpPr>
            <a:spLocks noGrp="1"/>
          </p:cNvSpPr>
          <p:nvPr>
            <p:ph type="title"/>
          </p:nvPr>
        </p:nvSpPr>
        <p:spPr>
          <a:xfrm>
            <a:off x="1181100" y="512233"/>
            <a:ext cx="10464800" cy="2108201"/>
          </a:xfrm>
          <a:prstGeom prst="rect">
            <a:avLst/>
          </a:prstGeom>
        </p:spPr>
        <p:txBody>
          <a:bodyPr/>
          <a:lstStyle/>
          <a:p>
            <a:pPr defTabSz="426466">
              <a:defRPr sz="5256" b="1">
                <a:latin typeface="STIXGeneral"/>
                <a:ea typeface="STIXGeneral"/>
                <a:cs typeface="STIXGeneral"/>
                <a:sym typeface="STIXGeneral"/>
              </a:defRPr>
            </a:pPr>
            <a:r>
              <a:t>Other types of insurance </a:t>
            </a:r>
          </a:p>
          <a:p>
            <a:pPr defTabSz="426466">
              <a:defRPr sz="5256" b="1">
                <a:latin typeface="STIXGeneral"/>
                <a:ea typeface="STIXGeneral"/>
                <a:cs typeface="STIXGeneral"/>
                <a:sym typeface="STIXGeneral"/>
              </a:defRPr>
            </a:pPr>
            <a:r>
              <a:t>might be considered:</a:t>
            </a:r>
          </a:p>
        </p:txBody>
      </p:sp>
      <p:pic>
        <p:nvPicPr>
          <p:cNvPr id="208" name="pasted-image.jpg"/>
          <p:cNvPicPr>
            <a:picLocks noChangeAspect="1"/>
          </p:cNvPicPr>
          <p:nvPr/>
        </p:nvPicPr>
        <p:blipFill>
          <a:blip r:embed="rId4">
            <a:alphaModFix amt="75568"/>
          </a:blip>
          <a:srcRect t="3354" r="314" b="3354"/>
          <a:stretch>
            <a:fillRect/>
          </a:stretch>
        </p:blipFill>
        <p:spPr>
          <a:xfrm>
            <a:off x="623498" y="5246209"/>
            <a:ext cx="5518816" cy="4149041"/>
          </a:xfrm>
          <a:prstGeom prst="rect">
            <a:avLst/>
          </a:prstGeom>
          <a:ln w="12700">
            <a:miter lim="400000"/>
          </a:ln>
        </p:spPr>
      </p:pic>
      <p:pic>
        <p:nvPicPr>
          <p:cNvPr id="209" name="pasted-image.jpg"/>
          <p:cNvPicPr>
            <a:picLocks noChangeAspect="1"/>
          </p:cNvPicPr>
          <p:nvPr/>
        </p:nvPicPr>
        <p:blipFill>
          <a:blip r:embed="rId5">
            <a:alphaModFix amt="80012"/>
          </a:blip>
          <a:stretch>
            <a:fillRect/>
          </a:stretch>
        </p:blipFill>
        <p:spPr>
          <a:xfrm>
            <a:off x="6144339" y="5215848"/>
            <a:ext cx="6348995" cy="4209660"/>
          </a:xfrm>
          <a:prstGeom prst="rect">
            <a:avLst/>
          </a:prstGeom>
          <a:ln w="12700">
            <a:miter lim="400000"/>
          </a:ln>
        </p:spPr>
      </p:pic>
      <p:sp>
        <p:nvSpPr>
          <p:cNvPr id="210" name="Shape 210"/>
          <p:cNvSpPr/>
          <p:nvPr/>
        </p:nvSpPr>
        <p:spPr>
          <a:xfrm rot="594895">
            <a:off x="6085926" y="5441949"/>
            <a:ext cx="4382835" cy="774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3500" b="1">
                <a:latin typeface="STIXGeneral"/>
                <a:ea typeface="STIXGeneral"/>
                <a:cs typeface="STIXGeneral"/>
                <a:sym typeface="STIXGeneral"/>
              </a:defRPr>
            </a:pPr>
            <a:r>
              <a:t>Medicare </a:t>
            </a:r>
            <a:r>
              <a:rPr u="sng"/>
              <a:t>does not</a:t>
            </a:r>
            <a:r>
              <a:t> pay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08"/>
                                        </p:tgtEl>
                                        <p:attrNameLst>
                                          <p:attrName>style.visibility</p:attrName>
                                        </p:attrNameLst>
                                      </p:cBhvr>
                                      <p:to>
                                        <p:strVal val="visible"/>
                                      </p:to>
                                    </p:set>
                                    <p:animEffect transition="in" filter="wipe(left)">
                                      <p:cBhvr>
                                        <p:cTn id="7" dur="1000"/>
                                        <p:tgtEl>
                                          <p:spTgt spid="2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iterate>
                                    <p:tmAbs val="0"/>
                                  </p:iterate>
                                  <p:childTnLst>
                                    <p:set>
                                      <p:cBhvr>
                                        <p:cTn id="11" fill="hold"/>
                                        <p:tgtEl>
                                          <p:spTgt spid="209"/>
                                        </p:tgtEl>
                                        <p:attrNameLst>
                                          <p:attrName>style.visibility</p:attrName>
                                        </p:attrNameLst>
                                      </p:cBhvr>
                                      <p:to>
                                        <p:strVal val="visible"/>
                                      </p:to>
                                    </p:set>
                                    <p:animEffect transition="in" filter="wipe(right)">
                                      <p:cBhvr>
                                        <p:cTn id="12" dur="1000"/>
                                        <p:tgtEl>
                                          <p:spTgt spid="20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iterate>
                                    <p:tmAbs val="0"/>
                                  </p:iterate>
                                  <p:childTnLst>
                                    <p:set>
                                      <p:cBhvr>
                                        <p:cTn id="16" fill="hold"/>
                                        <p:tgtEl>
                                          <p:spTgt spid="210"/>
                                        </p:tgtEl>
                                        <p:attrNameLst>
                                          <p:attrName>style.visibility</p:attrName>
                                        </p:attrNameLst>
                                      </p:cBhvr>
                                      <p:to>
                                        <p:strVal val="visible"/>
                                      </p:to>
                                    </p:set>
                                    <p:animEffect transition="in" filter="box(out)">
                                      <p:cBhvr>
                                        <p:cTn id="17"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advAuto="0"/>
      <p:bldP spid="209" grpId="0" animBg="1" advAuto="0"/>
      <p:bldP spid="21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157"/>
          <p:cNvPicPr>
            <a:picLocks/>
          </p:cNvPicPr>
          <p:nvPr/>
        </p:nvPicPr>
        <p:blipFill>
          <a:blip r:embed="rId3"/>
          <a:stretch>
            <a:fillRect/>
          </a:stretch>
        </p:blipFill>
        <p:spPr>
          <a:xfrm>
            <a:off x="2582936" y="5592948"/>
            <a:ext cx="8050225" cy="3420326"/>
          </a:xfrm>
          <a:prstGeom prst="rect">
            <a:avLst/>
          </a:prstGeom>
        </p:spPr>
      </p:pic>
      <p:sp>
        <p:nvSpPr>
          <p:cNvPr id="159" name="Shape 159"/>
          <p:cNvSpPr/>
          <p:nvPr/>
        </p:nvSpPr>
        <p:spPr>
          <a:xfrm>
            <a:off x="3305480" y="3754966"/>
            <a:ext cx="7469139" cy="9779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4500"/>
            </a:pPr>
            <a:r>
              <a:t>       Single - </a:t>
            </a:r>
            <a:r>
              <a:rPr u="sng"/>
              <a:t>single</a:t>
            </a:r>
            <a:r>
              <a:t> life annuity</a:t>
            </a:r>
          </a:p>
        </p:txBody>
      </p:sp>
      <p:sp>
        <p:nvSpPr>
          <p:cNvPr id="160" name="Shape 160"/>
          <p:cNvSpPr/>
          <p:nvPr/>
        </p:nvSpPr>
        <p:spPr>
          <a:xfrm>
            <a:off x="1238468" y="1171707"/>
            <a:ext cx="5371663"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atin typeface="Menlo"/>
                <a:ea typeface="Menlo"/>
                <a:cs typeface="Menlo"/>
                <a:sym typeface="Menlo"/>
              </a:defRPr>
            </a:lvl1pPr>
          </a:lstStyle>
          <a:p>
            <a:r>
              <a:rPr dirty="0"/>
              <a:t>Pension selection</a:t>
            </a:r>
            <a:r>
              <a:rPr lang="en-US" dirty="0"/>
              <a:t>s:</a:t>
            </a:r>
            <a:endParaRPr dirty="0"/>
          </a:p>
        </p:txBody>
      </p:sp>
      <p:sp>
        <p:nvSpPr>
          <p:cNvPr id="161" name="Shape 161"/>
          <p:cNvSpPr/>
          <p:nvPr/>
        </p:nvSpPr>
        <p:spPr>
          <a:xfrm>
            <a:off x="3719648" y="2694516"/>
            <a:ext cx="2517504" cy="977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500"/>
            </a:lvl1pPr>
          </a:lstStyle>
          <a:p>
            <a:r>
              <a:t>Married -</a:t>
            </a:r>
          </a:p>
        </p:txBody>
      </p:sp>
      <p:sp>
        <p:nvSpPr>
          <p:cNvPr id="162" name="Shape 162"/>
          <p:cNvSpPr/>
          <p:nvPr/>
        </p:nvSpPr>
        <p:spPr>
          <a:xfrm>
            <a:off x="6408569" y="2694516"/>
            <a:ext cx="4116196" cy="9779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sz="4500" u="sng"/>
            </a:pPr>
            <a:r>
              <a:t>dual</a:t>
            </a:r>
            <a:r>
              <a:rPr u="none"/>
              <a:t> life annuity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61"/>
                                        </p:tgtEl>
                                        <p:attrNameLst>
                                          <p:attrName>style.visibility</p:attrName>
                                        </p:attrNameLst>
                                      </p:cBhvr>
                                      <p:to>
                                        <p:strVal val="visible"/>
                                      </p:to>
                                    </p:set>
                                    <p:animEffect transition="in" filter="wipe(left)">
                                      <p:cBhvr>
                                        <p:cTn id="7" dur="1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162"/>
                                        </p:tgtEl>
                                        <p:attrNameLst>
                                          <p:attrName>style.visibility</p:attrName>
                                        </p:attrNameLst>
                                      </p:cBhvr>
                                      <p:to>
                                        <p:strVal val="visible"/>
                                      </p:to>
                                    </p:set>
                                    <p:animEffect transition="in" filter="wipe(left)">
                                      <p:cBhvr>
                                        <p:cTn id="12" dur="1000"/>
                                        <p:tgtEl>
                                          <p:spTgt spid="1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159"/>
                                        </p:tgtEl>
                                        <p:attrNameLst>
                                          <p:attrName>style.visibility</p:attrName>
                                        </p:attrNameLst>
                                      </p:cBhvr>
                                      <p:to>
                                        <p:strVal val="visible"/>
                                      </p:to>
                                    </p:set>
                                    <p:animEffect transition="in" filter="wipe(left)">
                                      <p:cBhvr>
                                        <p:cTn id="1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advAuto="0"/>
      <p:bldP spid="161" grpId="0" animBg="1" advAuto="0"/>
      <p:bldP spid="162"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tr006953_2918x1926.jpeg"/>
          <p:cNvPicPr>
            <a:picLocks noGrp="1"/>
          </p:cNvPicPr>
          <p:nvPr>
            <p:ph type="pic" idx="13"/>
          </p:nvPr>
        </p:nvPicPr>
        <p:blipFill>
          <a:blip r:embed="rId3">
            <a:alphaModFix amt="44146"/>
          </a:blip>
          <a:srcRect l="2405" r="9619" b="5997"/>
          <a:stretch>
            <a:fillRect/>
          </a:stretch>
        </p:blipFill>
        <p:spPr>
          <a:xfrm>
            <a:off x="0" y="0"/>
            <a:ext cx="13004800" cy="9753600"/>
          </a:xfrm>
          <a:prstGeom prst="rect">
            <a:avLst/>
          </a:prstGeom>
        </p:spPr>
      </p:pic>
      <p:sp>
        <p:nvSpPr>
          <p:cNvPr id="231" name="Shape 231">
            <a:hlinkClick r:id="rId4"/>
          </p:cNvPr>
          <p:cNvSpPr/>
          <p:nvPr/>
        </p:nvSpPr>
        <p:spPr>
          <a:xfrm>
            <a:off x="2928552" y="1200510"/>
            <a:ext cx="6563770" cy="379591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defRPr sz="4000">
                <a:latin typeface="Marker Felt"/>
                <a:ea typeface="Marker Felt"/>
                <a:cs typeface="Marker Felt"/>
                <a:sym typeface="Marker Felt"/>
              </a:defRPr>
            </a:pPr>
            <a:r>
              <a:rPr lang="en-US" dirty="0"/>
              <a:t>Next Session Eternity and Legacy</a:t>
            </a:r>
          </a:p>
          <a:p>
            <a:pPr>
              <a:defRPr sz="4000">
                <a:latin typeface="Marker Felt"/>
                <a:ea typeface="Marker Felt"/>
                <a:cs typeface="Marker Felt"/>
                <a:sym typeface="Marker Felt"/>
              </a:defRPr>
            </a:pPr>
            <a:endParaRPr lang="en-US" dirty="0"/>
          </a:p>
          <a:p>
            <a:pPr>
              <a:defRPr sz="4000">
                <a:latin typeface="Marker Felt"/>
                <a:ea typeface="Marker Felt"/>
                <a:cs typeface="Marker Felt"/>
                <a:sym typeface="Marker Felt"/>
              </a:defRPr>
            </a:pPr>
            <a:r>
              <a:rPr lang="en-US" dirty="0"/>
              <a:t>Here’s sneak peek!</a:t>
            </a:r>
          </a:p>
          <a:p>
            <a:pPr>
              <a:defRPr sz="4000">
                <a:latin typeface="Marker Felt"/>
                <a:ea typeface="Marker Felt"/>
                <a:cs typeface="Marker Felt"/>
                <a:sym typeface="Marker Felt"/>
              </a:defRPr>
            </a:pPr>
            <a:r>
              <a:rPr dirty="0"/>
              <a:t>Francis Chan </a:t>
            </a:r>
          </a:p>
          <a:p>
            <a:pPr>
              <a:defRPr sz="4000">
                <a:latin typeface="Marker Felt"/>
                <a:ea typeface="Marker Felt"/>
                <a:cs typeface="Marker Felt"/>
                <a:sym typeface="Marker Felt"/>
              </a:defRPr>
            </a:pPr>
            <a:r>
              <a:rPr dirty="0">
                <a:hlinkClick r:id="rId5"/>
              </a:rPr>
              <a:t>video</a:t>
            </a:r>
            <a:endParaRPr dirty="0"/>
          </a:p>
          <a:p>
            <a:pPr>
              <a:defRPr sz="4000">
                <a:latin typeface="Marker Felt"/>
                <a:ea typeface="Marker Felt"/>
                <a:cs typeface="Marker Felt"/>
                <a:sym typeface="Marker Felt"/>
              </a:defRPr>
            </a:pPr>
            <a:r>
              <a:rPr dirty="0"/>
              <a:t>life span and eternity</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231"/>
                                        </p:tgtEl>
                                        <p:attrNameLst>
                                          <p:attrName>style.visibility</p:attrName>
                                        </p:attrNameLst>
                                      </p:cBhvr>
                                      <p:to>
                                        <p:strVal val="visible"/>
                                      </p:to>
                                    </p:set>
                                    <p:anim calcmode="lin" valueType="num">
                                      <p:cBhvr>
                                        <p:cTn id="7" dur="1000" fill="hold"/>
                                        <p:tgtEl>
                                          <p:spTgt spid="231"/>
                                        </p:tgtEl>
                                        <p:attrNameLst>
                                          <p:attrName>ppt_w</p:attrName>
                                        </p:attrNameLst>
                                      </p:cBhvr>
                                      <p:tavLst>
                                        <p:tav tm="0">
                                          <p:val>
                                            <p:strVal val="4*#ppt_w"/>
                                          </p:val>
                                        </p:tav>
                                        <p:tav tm="100000">
                                          <p:val>
                                            <p:strVal val="#ppt_w"/>
                                          </p:val>
                                        </p:tav>
                                      </p:tavLst>
                                    </p:anim>
                                    <p:anim calcmode="lin" valueType="num">
                                      <p:cBhvr>
                                        <p:cTn id="8" dur="1000" fill="hold"/>
                                        <p:tgtEl>
                                          <p:spTgt spid="23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058DD7-CFD4-B04E-98E1-947BE8709A99}"/>
              </a:ext>
            </a:extLst>
          </p:cNvPr>
          <p:cNvSpPr txBox="1"/>
          <p:nvPr/>
        </p:nvSpPr>
        <p:spPr>
          <a:xfrm>
            <a:off x="685799" y="1690488"/>
            <a:ext cx="11610475" cy="6565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a:ln>
                  <a:noFill/>
                </a:ln>
                <a:solidFill>
                  <a:srgbClr val="3E231A"/>
                </a:solidFill>
                <a:effectLst/>
                <a:uFillTx/>
                <a:latin typeface="+mn-lt"/>
                <a:ea typeface="+mn-ea"/>
                <a:cs typeface="+mn-cs"/>
                <a:sym typeface="Papyrus"/>
              </a:rPr>
              <a:t>Next week:</a:t>
            </a:r>
          </a:p>
          <a:p>
            <a:pPr marL="0" marR="0" indent="0" algn="ctr" defTabSz="584200" rtl="0" fontAlgn="auto" latinLnBrk="0" hangingPunct="0">
              <a:lnSpc>
                <a:spcPct val="100000"/>
              </a:lnSpc>
              <a:spcBef>
                <a:spcPts val="0"/>
              </a:spcBef>
              <a:spcAft>
                <a:spcPts val="0"/>
              </a:spcAft>
              <a:buClrTx/>
              <a:buSzTx/>
              <a:buFontTx/>
              <a:buNone/>
              <a:tabLst/>
            </a:pPr>
            <a:endParaRPr lang="en-US" sz="6000" dirty="0"/>
          </a:p>
          <a:p>
            <a:pPr marL="0" marR="0" indent="0" algn="ctr" defTabSz="584200" rtl="0" fontAlgn="auto" latinLnBrk="0" hangingPunct="0">
              <a:lnSpc>
                <a:spcPct val="100000"/>
              </a:lnSpc>
              <a:spcBef>
                <a:spcPts val="0"/>
              </a:spcBef>
              <a:spcAft>
                <a:spcPts val="0"/>
              </a:spcAft>
              <a:buClrTx/>
              <a:buSzTx/>
              <a:buFontTx/>
              <a:buNone/>
              <a:tabLst/>
            </a:pPr>
            <a:endParaRPr kumimoji="0" lang="en-US" sz="6000" b="0" i="0" u="none" strike="noStrike" cap="none" spc="0" normalizeH="0" baseline="0" dirty="0">
              <a:ln>
                <a:noFill/>
              </a:ln>
              <a:solidFill>
                <a:srgbClr val="3E231A"/>
              </a:solidFill>
              <a:effectLst/>
              <a:uFillTx/>
              <a:latin typeface="+mn-lt"/>
              <a:ea typeface="+mn-ea"/>
              <a:cs typeface="+mn-cs"/>
              <a:sym typeface="Papyrus"/>
            </a:endParaRPr>
          </a:p>
          <a:p>
            <a:pPr marL="0" marR="0" indent="0" algn="ctr" defTabSz="584200" rtl="0" fontAlgn="auto" latinLnBrk="0" hangingPunct="0">
              <a:lnSpc>
                <a:spcPct val="100000"/>
              </a:lnSpc>
              <a:spcBef>
                <a:spcPts val="0"/>
              </a:spcBef>
              <a:spcAft>
                <a:spcPts val="0"/>
              </a:spcAft>
              <a:buClrTx/>
              <a:buSzTx/>
              <a:buFontTx/>
              <a:buNone/>
              <a:tabLst/>
            </a:pPr>
            <a:r>
              <a:rPr lang="en-US" sz="6000" dirty="0"/>
              <a:t>What will your family legacy </a:t>
            </a:r>
          </a:p>
          <a:p>
            <a:pPr marL="0" marR="0" indent="0" algn="ctr" defTabSz="584200" rtl="0" fontAlgn="auto" latinLnBrk="0" hangingPunct="0">
              <a:lnSpc>
                <a:spcPct val="100000"/>
              </a:lnSpc>
              <a:spcBef>
                <a:spcPts val="0"/>
              </a:spcBef>
              <a:spcAft>
                <a:spcPts val="0"/>
              </a:spcAft>
              <a:buClrTx/>
              <a:buSzTx/>
              <a:buFontTx/>
              <a:buNone/>
              <a:tabLst/>
            </a:pPr>
            <a:r>
              <a:rPr lang="en-US" sz="6000" dirty="0"/>
              <a:t>look like?</a:t>
            </a:r>
          </a:p>
          <a:p>
            <a:pPr marL="0" marR="0" indent="0" algn="ctr" defTabSz="584200" rtl="0" fontAlgn="auto" latinLnBrk="0" hangingPunct="0">
              <a:lnSpc>
                <a:spcPct val="100000"/>
              </a:lnSpc>
              <a:spcBef>
                <a:spcPts val="0"/>
              </a:spcBef>
              <a:spcAft>
                <a:spcPts val="0"/>
              </a:spcAft>
              <a:buClrTx/>
              <a:buSzTx/>
              <a:buFontTx/>
              <a:buNone/>
              <a:tabLst/>
            </a:pPr>
            <a:endParaRPr lang="en-US" sz="6000" dirty="0"/>
          </a:p>
          <a:p>
            <a:pPr marL="0" marR="0" indent="0" algn="ctr" defTabSz="584200" rtl="0" fontAlgn="auto" latinLnBrk="0" hangingPunct="0">
              <a:lnSpc>
                <a:spcPct val="100000"/>
              </a:lnSpc>
              <a:spcBef>
                <a:spcPts val="0"/>
              </a:spcBef>
              <a:spcAft>
                <a:spcPts val="0"/>
              </a:spcAft>
              <a:buClrTx/>
              <a:buSzTx/>
              <a:buFontTx/>
              <a:buNone/>
              <a:tabLst/>
            </a:pPr>
            <a:r>
              <a:rPr lang="en-US" sz="6000" dirty="0"/>
              <a:t>Questions?</a:t>
            </a:r>
          </a:p>
        </p:txBody>
      </p:sp>
      <p:sp>
        <p:nvSpPr>
          <p:cNvPr id="4" name="TextBox 3">
            <a:extLst>
              <a:ext uri="{FF2B5EF4-FFF2-40B4-BE49-F238E27FC236}">
                <a16:creationId xmlns:a16="http://schemas.microsoft.com/office/drawing/2014/main" id="{E8E41A9B-2172-44BD-147E-9B15D9B30943}"/>
              </a:ext>
            </a:extLst>
          </p:cNvPr>
          <p:cNvSpPr txBox="1"/>
          <p:nvPr/>
        </p:nvSpPr>
        <p:spPr>
          <a:xfrm>
            <a:off x="2809241" y="8432492"/>
            <a:ext cx="4401362" cy="702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a:r>
              <a:rPr lang="en-US" sz="1800" dirty="0"/>
              <a:t>Brad &amp; Andrea Jack, Lyle Weber  © 2022</a:t>
            </a:r>
          </a:p>
          <a:p>
            <a:pPr algn="r">
              <a:lnSpc>
                <a:spcPct val="150000"/>
              </a:lnSpc>
            </a:pPr>
            <a:r>
              <a:rPr kumimoji="0" lang="en-US" sz="1400" b="0" i="0" u="none" strike="noStrike" cap="none" spc="0" normalizeH="0" baseline="0" dirty="0">
                <a:ln>
                  <a:noFill/>
                </a:ln>
                <a:solidFill>
                  <a:srgbClr val="625B48"/>
                </a:solidFill>
                <a:effectLst/>
                <a:uFillTx/>
                <a:latin typeface="+mn-lt"/>
                <a:ea typeface="+mn-ea"/>
                <a:cs typeface="+mn-cs"/>
                <a:sym typeface="Helvetica"/>
                <a:hlinkClick r:id="rId3"/>
              </a:rPr>
              <a:t>https://maximizingstewardship.net</a:t>
            </a:r>
            <a:endParaRPr kumimoji="0" lang="en-US" sz="1400" b="0" i="0" u="none" strike="noStrike" cap="none" spc="0" normalizeH="0" baseline="0" dirty="0">
              <a:ln>
                <a:noFill/>
              </a:ln>
              <a:solidFill>
                <a:srgbClr val="625B48"/>
              </a:solidFill>
              <a:effectLst/>
              <a:uFillTx/>
              <a:latin typeface="+mn-lt"/>
              <a:ea typeface="+mn-ea"/>
              <a:cs typeface="+mn-cs"/>
              <a:sym typeface="Helvetica"/>
            </a:endParaRPr>
          </a:p>
        </p:txBody>
      </p:sp>
      <p:pic>
        <p:nvPicPr>
          <p:cNvPr id="6" name="Picture 5" descr="A picture containing font, text, green, graphics&#10;&#10;Description automatically generated">
            <a:extLst>
              <a:ext uri="{FF2B5EF4-FFF2-40B4-BE49-F238E27FC236}">
                <a16:creationId xmlns:a16="http://schemas.microsoft.com/office/drawing/2014/main" id="{3D4C83A7-3E2F-E9A5-4EED-7F0B5CAF0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6160" y="8399949"/>
            <a:ext cx="2560319" cy="757854"/>
          </a:xfrm>
          <a:prstGeom prst="rect">
            <a:avLst/>
          </a:prstGeom>
        </p:spPr>
      </p:pic>
    </p:spTree>
    <p:extLst>
      <p:ext uri="{BB962C8B-B14F-4D97-AF65-F5344CB8AC3E}">
        <p14:creationId xmlns:p14="http://schemas.microsoft.com/office/powerpoint/2010/main" val="9208860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asted-image.png"/>
          <p:cNvPicPr>
            <a:picLocks noGrp="1" noChangeAspect="1"/>
          </p:cNvPicPr>
          <p:nvPr>
            <p:ph type="pic" idx="13"/>
          </p:nvPr>
        </p:nvPicPr>
        <p:blipFill>
          <a:blip r:embed="rId3"/>
          <a:srcRect r="4702"/>
          <a:stretch>
            <a:fillRect/>
          </a:stretch>
        </p:blipFill>
        <p:spPr>
          <a:xfrm>
            <a:off x="1246005" y="1786107"/>
            <a:ext cx="5483572" cy="3158956"/>
          </a:xfrm>
          <a:prstGeom prst="rect">
            <a:avLst/>
          </a:prstGeom>
          <a:ln w="25400">
            <a:miter lim="400000"/>
          </a:ln>
          <a:effectLst>
            <a:outerShdw blurRad="50800" dist="63500" dir="2700000" rotWithShape="0">
              <a:srgbClr val="000000">
                <a:alpha val="50000"/>
              </a:srgbClr>
            </a:outerShdw>
          </a:effectLst>
        </p:spPr>
      </p:pic>
      <p:sp>
        <p:nvSpPr>
          <p:cNvPr id="131" name="Shape 131"/>
          <p:cNvSpPr>
            <a:spLocks noGrp="1"/>
          </p:cNvSpPr>
          <p:nvPr>
            <p:ph type="title"/>
          </p:nvPr>
        </p:nvSpPr>
        <p:spPr>
          <a:xfrm>
            <a:off x="1270000" y="6031344"/>
            <a:ext cx="10464800" cy="2108201"/>
          </a:xfrm>
          <a:prstGeom prst="rect">
            <a:avLst/>
          </a:prstGeom>
        </p:spPr>
        <p:txBody>
          <a:bodyPr/>
          <a:lstStyle/>
          <a:p>
            <a:pPr defTabSz="274320">
              <a:defRPr sz="4320" b="1">
                <a:solidFill>
                  <a:srgbClr val="000000"/>
                </a:solidFill>
                <a:latin typeface="Helvetica"/>
                <a:ea typeface="Helvetica"/>
                <a:cs typeface="Helvetica"/>
                <a:sym typeface="Helvetica"/>
              </a:defRPr>
            </a:pPr>
            <a:r>
              <a:t>What can I expect to</a:t>
            </a:r>
          </a:p>
          <a:p>
            <a:pPr defTabSz="274320">
              <a:defRPr sz="4320" b="1">
                <a:solidFill>
                  <a:srgbClr val="000000"/>
                </a:solidFill>
                <a:latin typeface="Helvetica"/>
                <a:ea typeface="Helvetica"/>
                <a:cs typeface="Helvetica"/>
                <a:sym typeface="Helvetica"/>
              </a:defRPr>
            </a:pPr>
            <a:r>
              <a:t>safely earn from our nest egg?</a:t>
            </a:r>
          </a:p>
        </p:txBody>
      </p:sp>
      <p:sp>
        <p:nvSpPr>
          <p:cNvPr id="132" name="Shape 132"/>
          <p:cNvSpPr>
            <a:spLocks noGrp="1"/>
          </p:cNvSpPr>
          <p:nvPr>
            <p:ph type="body" sz="half" idx="1"/>
          </p:nvPr>
        </p:nvSpPr>
        <p:spPr>
          <a:xfrm>
            <a:off x="7086203" y="933450"/>
            <a:ext cx="5016501" cy="5651500"/>
          </a:xfrm>
          <a:prstGeom prst="rect">
            <a:avLst/>
          </a:prstGeom>
          <a:effectLst>
            <a:outerShdw blurRad="254000" dist="127000" dir="5400000" rotWithShape="0">
              <a:srgbClr val="000000">
                <a:alpha val="26906"/>
              </a:srgbClr>
            </a:outerShdw>
          </a:effectLst>
        </p:spPr>
        <p:txBody>
          <a:bodyPr/>
          <a:lstStyle/>
          <a:p>
            <a:pPr marL="0" indent="0" algn="ctr" defTabSz="457200">
              <a:spcBef>
                <a:spcPts val="0"/>
              </a:spcBef>
              <a:buSzTx/>
              <a:buNone/>
              <a:defRPr sz="3700" b="1">
                <a:solidFill>
                  <a:srgbClr val="000000"/>
                </a:solidFill>
                <a:latin typeface="Helvetica"/>
                <a:ea typeface="Helvetica"/>
                <a:cs typeface="Helvetica"/>
                <a:sym typeface="Helvetica"/>
              </a:defRPr>
            </a:pPr>
            <a:r>
              <a:t>Take no more than </a:t>
            </a:r>
            <a:r>
              <a:rPr u="sng"/>
              <a:t>4%</a:t>
            </a:r>
            <a:r>
              <a:t> max in any       one year to make the money last.</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132">
                                            <p:bg/>
                                          </p:spTgt>
                                        </p:tgtEl>
                                        <p:attrNameLst>
                                          <p:attrName>style.visibility</p:attrName>
                                        </p:attrNameLst>
                                      </p:cBhvr>
                                      <p:to>
                                        <p:strVal val="visible"/>
                                      </p:to>
                                    </p:set>
                                    <p:animEffect transition="in" filter="wipe(up)">
                                      <p:cBhvr>
                                        <p:cTn id="7" dur="1000"/>
                                        <p:tgtEl>
                                          <p:spTgt spid="132">
                                            <p:bg/>
                                          </p:spTgt>
                                        </p:tgtEl>
                                      </p:cBhvr>
                                    </p:animEffect>
                                  </p:childTnLst>
                                </p:cTn>
                              </p:par>
                              <p:par>
                                <p:cTn id="8" presetID="22" presetClass="entr" presetSubtype="1" fill="hold" grpId="0" nodeType="withEffect">
                                  <p:stCondLst>
                                    <p:cond delay="0"/>
                                  </p:stCondLst>
                                  <p:iterate>
                                    <p:tmAbs val="0"/>
                                  </p:iterate>
                                  <p:childTnLst>
                                    <p:set>
                                      <p:cBhvr>
                                        <p:cTn id="9" fill="hold"/>
                                        <p:tgtEl>
                                          <p:spTgt spid="132">
                                            <p:txEl>
                                              <p:pRg st="0" end="0"/>
                                            </p:txEl>
                                          </p:spTgt>
                                        </p:tgtEl>
                                        <p:attrNameLst>
                                          <p:attrName>style.visibility</p:attrName>
                                        </p:attrNameLst>
                                      </p:cBhvr>
                                      <p:to>
                                        <p:strVal val="visible"/>
                                      </p:to>
                                    </p:set>
                                    <p:animEffect transition="in" filter="wipe(up)">
                                      <p:cBhvr>
                                        <p:cTn id="10" dur="1000"/>
                                        <p:tgtEl>
                                          <p:spTgt spid="1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asted-image.png"/>
          <p:cNvPicPr>
            <a:picLocks noChangeAspect="1"/>
          </p:cNvPicPr>
          <p:nvPr/>
        </p:nvPicPr>
        <p:blipFill>
          <a:blip r:embed="rId3"/>
          <a:srcRect r="7571"/>
          <a:stretch>
            <a:fillRect/>
          </a:stretch>
        </p:blipFill>
        <p:spPr>
          <a:xfrm>
            <a:off x="1284105" y="1074907"/>
            <a:ext cx="5318472" cy="3158956"/>
          </a:xfrm>
          <a:prstGeom prst="rect">
            <a:avLst/>
          </a:prstGeom>
          <a:ln w="25400">
            <a:miter lim="400000"/>
          </a:ln>
          <a:effectLst>
            <a:outerShdw blurRad="50800" dist="63500" dir="2700000" rotWithShape="0">
              <a:srgbClr val="000000">
                <a:alpha val="50000"/>
              </a:srgbClr>
            </a:outerShdw>
          </a:effectLst>
        </p:spPr>
      </p:pic>
      <p:sp>
        <p:nvSpPr>
          <p:cNvPr id="135" name="Shape 135"/>
          <p:cNvSpPr>
            <a:spLocks noGrp="1"/>
          </p:cNvSpPr>
          <p:nvPr>
            <p:ph type="body" sz="quarter" idx="4294967295"/>
          </p:nvPr>
        </p:nvSpPr>
        <p:spPr>
          <a:xfrm>
            <a:off x="7098904" y="755650"/>
            <a:ext cx="4980802" cy="4121150"/>
          </a:xfrm>
          <a:prstGeom prst="rect">
            <a:avLst/>
          </a:prstGeom>
          <a:effectLst>
            <a:outerShdw blurRad="254000" dist="127000" dir="5400000" rotWithShape="0">
              <a:srgbClr val="000000">
                <a:alpha val="26906"/>
              </a:srgbClr>
            </a:outerShdw>
          </a:effectLst>
        </p:spPr>
        <p:txBody>
          <a:bodyPr/>
          <a:lstStyle/>
          <a:p>
            <a:pPr marL="0" indent="0" algn="ctr" defTabSz="457200">
              <a:spcBef>
                <a:spcPts val="0"/>
              </a:spcBef>
              <a:buSzTx/>
              <a:buNone/>
              <a:defRPr sz="3700" b="1">
                <a:solidFill>
                  <a:srgbClr val="000000"/>
                </a:solidFill>
                <a:latin typeface="Helvetica"/>
                <a:ea typeface="Helvetica"/>
                <a:cs typeface="Helvetica"/>
                <a:sym typeface="Helvetica"/>
              </a:defRPr>
            </a:pPr>
            <a:r>
              <a:rPr lang="en-US" dirty="0"/>
              <a:t>Rule of thumb:</a:t>
            </a:r>
          </a:p>
          <a:p>
            <a:pPr marL="0" indent="0" algn="ctr" defTabSz="457200">
              <a:spcBef>
                <a:spcPts val="0"/>
              </a:spcBef>
              <a:buSzTx/>
              <a:buNone/>
              <a:defRPr sz="3700" b="1">
                <a:solidFill>
                  <a:srgbClr val="000000"/>
                </a:solidFill>
                <a:latin typeface="Helvetica"/>
                <a:ea typeface="Helvetica"/>
                <a:cs typeface="Helvetica"/>
                <a:sym typeface="Helvetica"/>
              </a:defRPr>
            </a:pPr>
            <a:r>
              <a:rPr dirty="0"/>
              <a:t>Take no more than </a:t>
            </a:r>
            <a:r>
              <a:rPr u="sng" dirty="0"/>
              <a:t>4%</a:t>
            </a:r>
            <a:r>
              <a:rPr dirty="0"/>
              <a:t> max in any       one year to make the money last.</a:t>
            </a:r>
          </a:p>
        </p:txBody>
      </p:sp>
      <p:sp>
        <p:nvSpPr>
          <p:cNvPr id="136" name="Shape 136"/>
          <p:cNvSpPr/>
          <p:nvPr/>
        </p:nvSpPr>
        <p:spPr>
          <a:xfrm>
            <a:off x="622002" y="5016500"/>
            <a:ext cx="415498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2">
              <a:defRPr>
                <a:latin typeface="Helvetica"/>
                <a:ea typeface="Helvetica"/>
                <a:cs typeface="Helvetica"/>
                <a:sym typeface="Helvetica"/>
              </a:defRPr>
            </a:pPr>
            <a:r>
              <a:t>With  $ 250,000   </a:t>
            </a:r>
          </a:p>
        </p:txBody>
      </p:sp>
      <p:sp>
        <p:nvSpPr>
          <p:cNvPr id="137" name="Shape 137"/>
          <p:cNvSpPr/>
          <p:nvPr/>
        </p:nvSpPr>
        <p:spPr>
          <a:xfrm>
            <a:off x="5022850" y="5164732"/>
            <a:ext cx="1078756" cy="351236"/>
          </a:xfrm>
          <a:prstGeom prst="rightArrow">
            <a:avLst>
              <a:gd name="adj1" fmla="val 32000"/>
              <a:gd name="adj2" fmla="val 196565"/>
            </a:avLst>
          </a:prstGeom>
          <a:blipFill>
            <a:blip r:embed="rId4"/>
          </a:blipFill>
          <a:ln w="12700">
            <a:miter lim="400000"/>
          </a:ln>
          <a:effectLst>
            <a:outerShdw blurRad="50800" dist="25400" dir="5400000" rotWithShape="0">
              <a:srgbClr val="000000">
                <a:alpha val="25000"/>
              </a:srgbClr>
            </a:outerShdw>
          </a:effectLst>
        </p:spPr>
        <p:txBody>
          <a:bodyPr lIns="50800" tIns="50800" rIns="50800" bIns="50800" anchor="ctr"/>
          <a:lstStyle/>
          <a:p>
            <a:pPr>
              <a:defRPr sz="3000">
                <a:solidFill>
                  <a:srgbClr val="FFFFFF"/>
                </a:solidFill>
                <a:effectLst>
                  <a:outerShdw blurRad="76200" dist="12700" dir="5400000" rotWithShape="0">
                    <a:srgbClr val="000000">
                      <a:alpha val="50000"/>
                    </a:srgbClr>
                  </a:outerShdw>
                </a:effectLst>
              </a:defRPr>
            </a:pPr>
            <a:endParaRPr/>
          </a:p>
        </p:txBody>
      </p:sp>
      <p:sp>
        <p:nvSpPr>
          <p:cNvPr id="138" name="Shape 138"/>
          <p:cNvSpPr/>
          <p:nvPr/>
        </p:nvSpPr>
        <p:spPr>
          <a:xfrm>
            <a:off x="7172969" y="4991633"/>
            <a:ext cx="3698232"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t>$ 10,000 per year</a:t>
            </a:r>
          </a:p>
        </p:txBody>
      </p:sp>
      <p:sp>
        <p:nvSpPr>
          <p:cNvPr id="139" name="Shape 139"/>
          <p:cNvSpPr/>
          <p:nvPr/>
        </p:nvSpPr>
        <p:spPr>
          <a:xfrm>
            <a:off x="6398059" y="7905576"/>
            <a:ext cx="4486052"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t>for $100,000 per year</a:t>
            </a:r>
          </a:p>
        </p:txBody>
      </p:sp>
      <p:sp>
        <p:nvSpPr>
          <p:cNvPr id="140" name="Shape 140"/>
          <p:cNvSpPr/>
          <p:nvPr/>
        </p:nvSpPr>
        <p:spPr>
          <a:xfrm>
            <a:off x="533313" y="7905576"/>
            <a:ext cx="3824363"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2">
              <a:defRPr>
                <a:latin typeface="Helvetica"/>
                <a:ea typeface="Helvetica"/>
                <a:cs typeface="Helvetica"/>
                <a:sym typeface="Helvetica"/>
              </a:defRPr>
            </a:pPr>
            <a:r>
              <a:t>Need  $ 2.5 m   </a:t>
            </a:r>
          </a:p>
        </p:txBody>
      </p:sp>
      <p:sp>
        <p:nvSpPr>
          <p:cNvPr id="141" name="Shape 141"/>
          <p:cNvSpPr/>
          <p:nvPr/>
        </p:nvSpPr>
        <p:spPr>
          <a:xfrm>
            <a:off x="571710" y="5744101"/>
            <a:ext cx="3747568"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2">
              <a:defRPr>
                <a:latin typeface="Helvetica"/>
                <a:ea typeface="Helvetica"/>
                <a:cs typeface="Helvetica"/>
                <a:sym typeface="Helvetica"/>
              </a:defRPr>
            </a:pPr>
            <a:r>
              <a:t>          $ 1.8 m   </a:t>
            </a:r>
          </a:p>
        </p:txBody>
      </p:sp>
      <p:sp>
        <p:nvSpPr>
          <p:cNvPr id="142" name="Shape 142"/>
          <p:cNvSpPr/>
          <p:nvPr/>
        </p:nvSpPr>
        <p:spPr>
          <a:xfrm>
            <a:off x="571710" y="7149572"/>
            <a:ext cx="3747568"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2">
              <a:defRPr>
                <a:latin typeface="Helvetica"/>
                <a:ea typeface="Helvetica"/>
                <a:cs typeface="Helvetica"/>
                <a:sym typeface="Helvetica"/>
              </a:defRPr>
            </a:pPr>
            <a:r>
              <a:t>          $ 2.2 m   </a:t>
            </a:r>
          </a:p>
        </p:txBody>
      </p:sp>
      <p:sp>
        <p:nvSpPr>
          <p:cNvPr id="143" name="Shape 143"/>
          <p:cNvSpPr/>
          <p:nvPr/>
        </p:nvSpPr>
        <p:spPr>
          <a:xfrm>
            <a:off x="571710" y="6446837"/>
            <a:ext cx="3747568"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2">
              <a:defRPr>
                <a:latin typeface="Helvetica"/>
                <a:ea typeface="Helvetica"/>
                <a:cs typeface="Helvetica"/>
                <a:sym typeface="Helvetica"/>
              </a:defRPr>
            </a:pPr>
            <a:r>
              <a:t>          $ 2.0 m   </a:t>
            </a:r>
          </a:p>
        </p:txBody>
      </p:sp>
      <p:sp>
        <p:nvSpPr>
          <p:cNvPr id="144" name="Shape 144"/>
          <p:cNvSpPr/>
          <p:nvPr/>
        </p:nvSpPr>
        <p:spPr>
          <a:xfrm>
            <a:off x="5022850" y="7297805"/>
            <a:ext cx="1078756" cy="351236"/>
          </a:xfrm>
          <a:prstGeom prst="rightArrow">
            <a:avLst>
              <a:gd name="adj1" fmla="val 32000"/>
              <a:gd name="adj2" fmla="val 196565"/>
            </a:avLst>
          </a:prstGeom>
          <a:blipFill>
            <a:blip r:embed="rId4"/>
          </a:blipFill>
          <a:ln w="12700">
            <a:miter lim="400000"/>
          </a:ln>
          <a:effectLst>
            <a:outerShdw blurRad="50800" dist="25400" dir="5400000" rotWithShape="0">
              <a:srgbClr val="000000">
                <a:alpha val="25000"/>
              </a:srgbClr>
            </a:outerShdw>
          </a:effectLst>
        </p:spPr>
        <p:txBody>
          <a:bodyPr lIns="50800" tIns="50800" rIns="50800" bIns="50800" anchor="ctr"/>
          <a:lstStyle/>
          <a:p>
            <a:pPr>
              <a:defRPr sz="3000">
                <a:solidFill>
                  <a:srgbClr val="FFFFFF"/>
                </a:solidFill>
                <a:effectLst>
                  <a:outerShdw blurRad="76200" dist="12700" dir="5400000" rotWithShape="0">
                    <a:srgbClr val="000000">
                      <a:alpha val="50000"/>
                    </a:srgbClr>
                  </a:outerShdw>
                </a:effectLst>
              </a:defRPr>
            </a:pPr>
            <a:endParaRPr/>
          </a:p>
        </p:txBody>
      </p:sp>
      <p:sp>
        <p:nvSpPr>
          <p:cNvPr id="145" name="Shape 145"/>
          <p:cNvSpPr/>
          <p:nvPr/>
        </p:nvSpPr>
        <p:spPr>
          <a:xfrm>
            <a:off x="7185880" y="7176206"/>
            <a:ext cx="2910410"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t>$ 88,000 year</a:t>
            </a:r>
          </a:p>
        </p:txBody>
      </p:sp>
      <p:sp>
        <p:nvSpPr>
          <p:cNvPr id="146" name="Shape 146"/>
          <p:cNvSpPr/>
          <p:nvPr/>
        </p:nvSpPr>
        <p:spPr>
          <a:xfrm>
            <a:off x="5022850" y="6595070"/>
            <a:ext cx="1078756" cy="351235"/>
          </a:xfrm>
          <a:prstGeom prst="rightArrow">
            <a:avLst>
              <a:gd name="adj1" fmla="val 32000"/>
              <a:gd name="adj2" fmla="val 196565"/>
            </a:avLst>
          </a:prstGeom>
          <a:blipFill>
            <a:blip r:embed="rId4"/>
          </a:blipFill>
          <a:ln w="12700">
            <a:miter lim="400000"/>
          </a:ln>
          <a:effectLst>
            <a:outerShdw blurRad="50800" dist="25400" dir="5400000" rotWithShape="0">
              <a:srgbClr val="000000">
                <a:alpha val="25000"/>
              </a:srgbClr>
            </a:outerShdw>
          </a:effectLst>
        </p:spPr>
        <p:txBody>
          <a:bodyPr lIns="50800" tIns="50800" rIns="50800" bIns="50800" anchor="ctr"/>
          <a:lstStyle/>
          <a:p>
            <a:pPr>
              <a:defRPr sz="3000">
                <a:solidFill>
                  <a:srgbClr val="FFFFFF"/>
                </a:solidFill>
                <a:effectLst>
                  <a:outerShdw blurRad="76200" dist="12700" dir="5400000" rotWithShape="0">
                    <a:srgbClr val="000000">
                      <a:alpha val="50000"/>
                    </a:srgbClr>
                  </a:outerShdw>
                </a:effectLst>
              </a:defRPr>
            </a:pPr>
            <a:endParaRPr/>
          </a:p>
        </p:txBody>
      </p:sp>
      <p:sp>
        <p:nvSpPr>
          <p:cNvPr id="147" name="Shape 147"/>
          <p:cNvSpPr/>
          <p:nvPr/>
        </p:nvSpPr>
        <p:spPr>
          <a:xfrm>
            <a:off x="5022850" y="5879901"/>
            <a:ext cx="1078756" cy="351235"/>
          </a:xfrm>
          <a:prstGeom prst="rightArrow">
            <a:avLst>
              <a:gd name="adj1" fmla="val 32000"/>
              <a:gd name="adj2" fmla="val 196565"/>
            </a:avLst>
          </a:prstGeom>
          <a:blipFill>
            <a:blip r:embed="rId4"/>
          </a:blipFill>
          <a:ln w="12700">
            <a:miter lim="400000"/>
          </a:ln>
          <a:effectLst>
            <a:outerShdw blurRad="50800" dist="25400" dir="5400000" rotWithShape="0">
              <a:srgbClr val="000000">
                <a:alpha val="25000"/>
              </a:srgbClr>
            </a:outerShdw>
          </a:effectLst>
        </p:spPr>
        <p:txBody>
          <a:bodyPr lIns="50800" tIns="50800" rIns="50800" bIns="50800" anchor="ctr"/>
          <a:lstStyle/>
          <a:p>
            <a:pPr>
              <a:defRPr sz="3000">
                <a:solidFill>
                  <a:srgbClr val="FFFFFF"/>
                </a:solidFill>
                <a:effectLst>
                  <a:outerShdw blurRad="76200" dist="12700" dir="5400000" rotWithShape="0">
                    <a:srgbClr val="000000">
                      <a:alpha val="50000"/>
                    </a:srgbClr>
                  </a:outerShdw>
                </a:effectLst>
              </a:defRPr>
            </a:pPr>
            <a:endParaRPr/>
          </a:p>
        </p:txBody>
      </p:sp>
      <p:sp>
        <p:nvSpPr>
          <p:cNvPr id="148" name="Shape 148"/>
          <p:cNvSpPr/>
          <p:nvPr/>
        </p:nvSpPr>
        <p:spPr>
          <a:xfrm>
            <a:off x="7185880" y="6448604"/>
            <a:ext cx="2910410"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t>$ 80,000 year</a:t>
            </a:r>
          </a:p>
        </p:txBody>
      </p:sp>
      <p:sp>
        <p:nvSpPr>
          <p:cNvPr id="149" name="Shape 149"/>
          <p:cNvSpPr/>
          <p:nvPr/>
        </p:nvSpPr>
        <p:spPr>
          <a:xfrm>
            <a:off x="4880285" y="8053809"/>
            <a:ext cx="1170732" cy="351235"/>
          </a:xfrm>
          <a:custGeom>
            <a:avLst/>
            <a:gdLst/>
            <a:ahLst/>
            <a:cxnLst>
              <a:cxn ang="0">
                <a:pos x="wd2" y="hd2"/>
              </a:cxn>
              <a:cxn ang="5400000">
                <a:pos x="wd2" y="hd2"/>
              </a:cxn>
              <a:cxn ang="10800000">
                <a:pos x="wd2" y="hd2"/>
              </a:cxn>
              <a:cxn ang="16200000">
                <a:pos x="wd2" y="hd2"/>
              </a:cxn>
            </a:cxnLst>
            <a:rect l="0" t="0" r="r" b="b"/>
            <a:pathLst>
              <a:path w="21600" h="21600" extrusionOk="0">
                <a:moveTo>
                  <a:pt x="12738" y="14256"/>
                </a:moveTo>
                <a:lnTo>
                  <a:pt x="12738" y="21600"/>
                </a:lnTo>
                <a:lnTo>
                  <a:pt x="0" y="10800"/>
                </a:lnTo>
                <a:lnTo>
                  <a:pt x="12738" y="0"/>
                </a:lnTo>
                <a:lnTo>
                  <a:pt x="12738" y="7344"/>
                </a:lnTo>
                <a:lnTo>
                  <a:pt x="21600" y="7344"/>
                </a:lnTo>
                <a:lnTo>
                  <a:pt x="21600" y="14256"/>
                </a:lnTo>
                <a:close/>
              </a:path>
            </a:pathLst>
          </a:custGeom>
          <a:blipFill>
            <a:blip r:embed="rId4"/>
          </a:blipFill>
          <a:ln w="12700">
            <a:miter lim="400000"/>
          </a:ln>
          <a:effectLst>
            <a:outerShdw blurRad="50800" dist="25400" dir="5400000" rotWithShape="0">
              <a:srgbClr val="000000">
                <a:alpha val="25000"/>
              </a:srgbClr>
            </a:outerShdw>
          </a:effectLst>
        </p:spPr>
        <p:txBody>
          <a:bodyPr lIns="50800" tIns="50800" rIns="50800" bIns="50800" anchor="ctr"/>
          <a:lstStyle/>
          <a:p>
            <a:pPr>
              <a:defRPr sz="3000">
                <a:solidFill>
                  <a:srgbClr val="FFFFFF"/>
                </a:solidFill>
                <a:effectLst>
                  <a:outerShdw blurRad="76200" dist="12700" dir="5400000" rotWithShape="0">
                    <a:srgbClr val="000000">
                      <a:alpha val="50000"/>
                    </a:srgbClr>
                  </a:outerShdw>
                </a:effectLst>
              </a:defRPr>
            </a:pPr>
            <a:endParaRPr/>
          </a:p>
        </p:txBody>
      </p:sp>
      <p:sp>
        <p:nvSpPr>
          <p:cNvPr id="150" name="Shape 150"/>
          <p:cNvSpPr/>
          <p:nvPr/>
        </p:nvSpPr>
        <p:spPr>
          <a:xfrm>
            <a:off x="7185880" y="5719235"/>
            <a:ext cx="2910410"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t>$ 72,000 year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iterate>
                                    <p:tmAbs val="0"/>
                                  </p:iterate>
                                  <p:childTnLst>
                                    <p:set>
                                      <p:cBhvr>
                                        <p:cTn id="10" fill="hold"/>
                                        <p:tgtEl>
                                          <p:spTgt spid="139"/>
                                        </p:tgtEl>
                                        <p:attrNameLst>
                                          <p:attrName>style.visibility</p:attrName>
                                        </p:attrNameLst>
                                      </p:cBhvr>
                                      <p:to>
                                        <p:strVal val="visible"/>
                                      </p:to>
                                    </p:set>
                                    <p:animEffect transition="in" filter="wipe(left)">
                                      <p:cBhvr>
                                        <p:cTn id="11" dur="1000"/>
                                        <p:tgtEl>
                                          <p:spTgt spid="13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4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14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14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1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14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14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1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p:tmAbs val="0"/>
                                  </p:iterate>
                                  <p:childTnLst>
                                    <p:set>
                                      <p:cBhvr>
                                        <p:cTn id="43" fill="hold"/>
                                        <p:tgtEl>
                                          <p:spTgt spid="1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p:tmAbs val="0"/>
                                  </p:iterate>
                                  <p:childTnLst>
                                    <p:set>
                                      <p:cBhvr>
                                        <p:cTn id="47" fill="hold"/>
                                        <p:tgtEl>
                                          <p:spTgt spid="14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iterate>
                                    <p:tmAbs val="0"/>
                                  </p:iterate>
                                  <p:childTnLst>
                                    <p:set>
                                      <p:cBhvr>
                                        <p:cTn id="51" fill="hold"/>
                                        <p:tgtEl>
                                          <p:spTgt spid="14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iterate>
                                    <p:tmAbs val="0"/>
                                  </p:iterate>
                                  <p:childTnLst>
                                    <p:set>
                                      <p:cBhvr>
                                        <p:cTn id="55" fill="hold"/>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advAuto="0"/>
      <p:bldP spid="139" grpId="0" animBg="1" advAuto="0"/>
      <p:bldP spid="140" grpId="0" animBg="1" advAuto="0"/>
      <p:bldP spid="141" grpId="0" animBg="1" advAuto="0"/>
      <p:bldP spid="142" grpId="0" animBg="1" advAuto="0"/>
      <p:bldP spid="143" grpId="0" animBg="1" advAuto="0"/>
      <p:bldP spid="144" grpId="0" animBg="1" advAuto="0"/>
      <p:bldP spid="145" grpId="0" animBg="1" advAuto="0"/>
      <p:bldP spid="146" grpId="0" animBg="1" advAuto="0"/>
      <p:bldP spid="147" grpId="0" animBg="1" advAuto="0"/>
      <p:bldP spid="148" grpId="0" animBg="1" advAuto="0"/>
      <p:bldP spid="149" grpId="0" animBg="1" advAuto="0"/>
      <p:bldP spid="150"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p:nvPr/>
        </p:nvSpPr>
        <p:spPr>
          <a:xfrm>
            <a:off x="1806804" y="1098549"/>
            <a:ext cx="9391192" cy="17018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defTabSz="457200">
              <a:defRPr sz="3500" b="1">
                <a:solidFill>
                  <a:srgbClr val="424242"/>
                </a:solidFill>
                <a:latin typeface="Helvetica"/>
                <a:ea typeface="Helvetica"/>
                <a:cs typeface="Helvetica"/>
                <a:sym typeface="Helvetica"/>
              </a:defRPr>
            </a:pPr>
            <a:r>
              <a:rPr dirty="0"/>
              <a:t>How much will your need for cash </a:t>
            </a:r>
          </a:p>
          <a:p>
            <a:pPr defTabSz="457200">
              <a:defRPr sz="3500" b="1">
                <a:solidFill>
                  <a:srgbClr val="424242"/>
                </a:solidFill>
                <a:latin typeface="Helvetica"/>
                <a:ea typeface="Helvetica"/>
                <a:cs typeface="Helvetica"/>
                <a:sym typeface="Helvetica"/>
              </a:defRPr>
            </a:pPr>
            <a:r>
              <a:rPr dirty="0"/>
              <a:t> change if your spouse passes away?</a:t>
            </a:r>
          </a:p>
        </p:txBody>
      </p:sp>
      <p:sp>
        <p:nvSpPr>
          <p:cNvPr id="175" name="Shape 175"/>
          <p:cNvSpPr/>
          <p:nvPr/>
        </p:nvSpPr>
        <p:spPr>
          <a:xfrm>
            <a:off x="1648918" y="3953227"/>
            <a:ext cx="8724276" cy="287258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45168" indent="-445168" algn="l">
              <a:buSzPct val="125000"/>
              <a:buChar char="•"/>
            </a:pPr>
            <a:r>
              <a:rPr dirty="0"/>
              <a:t>Employment costs of the wage earner</a:t>
            </a:r>
          </a:p>
          <a:p>
            <a:pPr marL="445168" indent="-445168" algn="l">
              <a:buSzPct val="125000"/>
              <a:buChar char="•"/>
            </a:pPr>
            <a:r>
              <a:rPr lang="en-US" dirty="0"/>
              <a:t>Retirement Contributions</a:t>
            </a:r>
            <a:endParaRPr dirty="0"/>
          </a:p>
          <a:p>
            <a:pPr marL="445168" indent="-445168" algn="l">
              <a:buSzPct val="125000"/>
              <a:buChar char="•"/>
            </a:pPr>
            <a:r>
              <a:rPr lang="en-US" dirty="0"/>
              <a:t>Living Expenses</a:t>
            </a:r>
            <a:r>
              <a:rPr dirty="0"/>
              <a:t>   (5% to 7% )</a:t>
            </a:r>
          </a:p>
          <a:p>
            <a:pPr marL="445168" indent="-445168" algn="l">
              <a:buSzPct val="125000"/>
              <a:buChar char="•"/>
            </a:pPr>
            <a:r>
              <a:rPr dirty="0"/>
              <a:t>Discretionary expenses</a:t>
            </a:r>
          </a:p>
          <a:p>
            <a:pPr marL="445168" indent="-445168" algn="l">
              <a:buSzPct val="125000"/>
              <a:buChar char="•"/>
            </a:pPr>
            <a:r>
              <a:rPr lang="en-US" dirty="0"/>
              <a:t>2</a:t>
            </a:r>
            <a:r>
              <a:rPr lang="en-US" baseline="30000" dirty="0"/>
              <a:t>nd</a:t>
            </a:r>
            <a:r>
              <a:rPr lang="en-US" dirty="0"/>
              <a:t> Vehicle Expenses</a:t>
            </a:r>
          </a:p>
        </p:txBody>
      </p:sp>
      <p:sp>
        <p:nvSpPr>
          <p:cNvPr id="176" name="Shape 176"/>
          <p:cNvSpPr/>
          <p:nvPr/>
        </p:nvSpPr>
        <p:spPr>
          <a:xfrm>
            <a:off x="1648918" y="2468106"/>
            <a:ext cx="10178322" cy="121058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dirty="0"/>
              <a:t>Approx. </a:t>
            </a:r>
            <a:r>
              <a:rPr u="sng" dirty="0"/>
              <a:t>80</a:t>
            </a:r>
            <a:r>
              <a:rPr dirty="0"/>
              <a:t>% is needed.</a:t>
            </a:r>
            <a:r>
              <a:rPr lang="en-US" dirty="0"/>
              <a:t>  </a:t>
            </a:r>
          </a:p>
          <a:p>
            <a:r>
              <a:rPr lang="en-US" dirty="0"/>
              <a:t>Some costs will go down, such as:</a:t>
            </a:r>
            <a:endParaRPr dirty="0"/>
          </a:p>
        </p:txBody>
      </p:sp>
      <p:graphicFrame>
        <p:nvGraphicFramePr>
          <p:cNvPr id="177" name="Chart 177"/>
          <p:cNvGraphicFramePr/>
          <p:nvPr/>
        </p:nvGraphicFramePr>
        <p:xfrm>
          <a:off x="8623300" y="5410200"/>
          <a:ext cx="3421427" cy="34214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iterate>
                                    <p:tmAbs val="0"/>
                                  </p:iterate>
                                  <p:childTnLst>
                                    <p:set>
                                      <p:cBhvr>
                                        <p:cTn id="10" fill="hold"/>
                                        <p:tgtEl>
                                          <p:spTgt spid="175">
                                            <p:bg/>
                                          </p:spTgt>
                                        </p:tgtEl>
                                        <p:attrNameLst>
                                          <p:attrName>style.visibility</p:attrName>
                                        </p:attrNameLst>
                                      </p:cBhvr>
                                      <p:to>
                                        <p:strVal val="visible"/>
                                      </p:to>
                                    </p:set>
                                    <p:animEffect transition="in" filter="wipe(left)">
                                      <p:cBhvr>
                                        <p:cTn id="11" dur="499"/>
                                        <p:tgtEl>
                                          <p:spTgt spid="175">
                                            <p:bg/>
                                          </p:spTgt>
                                        </p:tgtEl>
                                      </p:cBhvr>
                                    </p:animEffect>
                                  </p:childTnLst>
                                </p:cTn>
                              </p:par>
                              <p:par>
                                <p:cTn id="12" presetID="22" presetClass="entr" presetSubtype="8" fill="hold" grpId="0" nodeType="withEffect">
                                  <p:stCondLst>
                                    <p:cond delay="0"/>
                                  </p:stCondLst>
                                  <p:iterate>
                                    <p:tmAbs val="0"/>
                                  </p:iterate>
                                  <p:childTnLst>
                                    <p:set>
                                      <p:cBhvr>
                                        <p:cTn id="13" fill="hold"/>
                                        <p:tgtEl>
                                          <p:spTgt spid="175">
                                            <p:txEl>
                                              <p:pRg st="0" end="0"/>
                                            </p:txEl>
                                          </p:spTgt>
                                        </p:tgtEl>
                                        <p:attrNameLst>
                                          <p:attrName>style.visibility</p:attrName>
                                        </p:attrNameLst>
                                      </p:cBhvr>
                                      <p:to>
                                        <p:strVal val="visible"/>
                                      </p:to>
                                    </p:set>
                                    <p:animEffect transition="in" filter="wipe(left)">
                                      <p:cBhvr>
                                        <p:cTn id="14" dur="499"/>
                                        <p:tgtEl>
                                          <p:spTgt spid="175">
                                            <p:txEl>
                                              <p:pRg st="0" end="0"/>
                                            </p:txEl>
                                          </p:spTgt>
                                        </p:tgtEl>
                                      </p:cBhvr>
                                    </p:animEffect>
                                  </p:childTnLst>
                                </p:cTn>
                              </p:par>
                            </p:childTnLst>
                          </p:cTn>
                        </p:par>
                        <p:par>
                          <p:cTn id="15" fill="hold">
                            <p:stCondLst>
                              <p:cond delay="499"/>
                            </p:stCondLst>
                            <p:childTnLst>
                              <p:par>
                                <p:cTn id="16" presetID="22" presetClass="entr" presetSubtype="8" fill="hold" grpId="0" nodeType="afterEffect">
                                  <p:stCondLst>
                                    <p:cond delay="0"/>
                                  </p:stCondLst>
                                  <p:iterate>
                                    <p:tmAbs val="0"/>
                                  </p:iterate>
                                  <p:childTnLst>
                                    <p:set>
                                      <p:cBhvr>
                                        <p:cTn id="17" fill="hold"/>
                                        <p:tgtEl>
                                          <p:spTgt spid="175">
                                            <p:txEl>
                                              <p:pRg st="1" end="1"/>
                                            </p:txEl>
                                          </p:spTgt>
                                        </p:tgtEl>
                                        <p:attrNameLst>
                                          <p:attrName>style.visibility</p:attrName>
                                        </p:attrNameLst>
                                      </p:cBhvr>
                                      <p:to>
                                        <p:strVal val="visible"/>
                                      </p:to>
                                    </p:set>
                                    <p:animEffect transition="in" filter="wipe(left)">
                                      <p:cBhvr>
                                        <p:cTn id="18" dur="499"/>
                                        <p:tgtEl>
                                          <p:spTgt spid="17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175">
                                            <p:txEl>
                                              <p:pRg st="2" end="2"/>
                                            </p:txEl>
                                          </p:spTgt>
                                        </p:tgtEl>
                                        <p:attrNameLst>
                                          <p:attrName>style.visibility</p:attrName>
                                        </p:attrNameLst>
                                      </p:cBhvr>
                                      <p:to>
                                        <p:strVal val="visible"/>
                                      </p:to>
                                    </p:set>
                                    <p:animEffect transition="in" filter="wipe(left)">
                                      <p:cBhvr>
                                        <p:cTn id="23" dur="499"/>
                                        <p:tgtEl>
                                          <p:spTgt spid="17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p:tmAbs val="0"/>
                                  </p:iterate>
                                  <p:childTnLst>
                                    <p:set>
                                      <p:cBhvr>
                                        <p:cTn id="27" fill="hold"/>
                                        <p:tgtEl>
                                          <p:spTgt spid="175">
                                            <p:txEl>
                                              <p:pRg st="3" end="3"/>
                                            </p:txEl>
                                          </p:spTgt>
                                        </p:tgtEl>
                                        <p:attrNameLst>
                                          <p:attrName>style.visibility</p:attrName>
                                        </p:attrNameLst>
                                      </p:cBhvr>
                                      <p:to>
                                        <p:strVal val="visible"/>
                                      </p:to>
                                    </p:set>
                                    <p:animEffect transition="in" filter="wipe(left)">
                                      <p:cBhvr>
                                        <p:cTn id="28" dur="499"/>
                                        <p:tgtEl>
                                          <p:spTgt spid="175">
                                            <p:txEl>
                                              <p:pRg st="3" end="3"/>
                                            </p:txEl>
                                          </p:spTgt>
                                        </p:tgtEl>
                                      </p:cBhvr>
                                    </p:animEffect>
                                  </p:childTnLst>
                                </p:cTn>
                              </p:par>
                            </p:childTnLst>
                          </p:cTn>
                        </p:par>
                        <p:par>
                          <p:cTn id="29" fill="hold">
                            <p:stCondLst>
                              <p:cond delay="499"/>
                            </p:stCondLst>
                            <p:childTnLst>
                              <p:par>
                                <p:cTn id="30" presetID="22" presetClass="entr" presetSubtype="8" fill="hold" grpId="0" nodeType="afterEffect">
                                  <p:stCondLst>
                                    <p:cond delay="0"/>
                                  </p:stCondLst>
                                  <p:iterate>
                                    <p:tmAbs val="0"/>
                                  </p:iterate>
                                  <p:childTnLst>
                                    <p:set>
                                      <p:cBhvr>
                                        <p:cTn id="31" fill="hold"/>
                                        <p:tgtEl>
                                          <p:spTgt spid="175">
                                            <p:txEl>
                                              <p:pRg st="4" end="4"/>
                                            </p:txEl>
                                          </p:spTgt>
                                        </p:tgtEl>
                                        <p:attrNameLst>
                                          <p:attrName>style.visibility</p:attrName>
                                        </p:attrNameLst>
                                      </p:cBhvr>
                                      <p:to>
                                        <p:strVal val="visible"/>
                                      </p:to>
                                    </p:set>
                                    <p:animEffect transition="in" filter="wipe(left)">
                                      <p:cBhvr>
                                        <p:cTn id="32" dur="499"/>
                                        <p:tgtEl>
                                          <p:spTgt spid="1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build="p" bldLvl="5" animBg="1" advAuto="0"/>
      <p:bldP spid="176"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877242" y="7135490"/>
            <a:ext cx="5929016" cy="67692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000" b="1">
                <a:latin typeface="Times New Roman"/>
                <a:ea typeface="Times New Roman"/>
                <a:cs typeface="Times New Roman"/>
                <a:sym typeface="Times New Roman"/>
              </a:defRPr>
            </a:lvl1pPr>
          </a:lstStyle>
          <a:p>
            <a:r>
              <a:t>Surviving Spouse Benefits:</a:t>
            </a:r>
          </a:p>
        </p:txBody>
      </p:sp>
      <p:sp>
        <p:nvSpPr>
          <p:cNvPr id="165" name="Shape 165"/>
          <p:cNvSpPr/>
          <p:nvPr/>
        </p:nvSpPr>
        <p:spPr>
          <a:xfrm>
            <a:off x="4692203" y="6071623"/>
            <a:ext cx="7316094" cy="812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unmarried children who are </a:t>
            </a:r>
            <a:r>
              <a:rPr u="sng"/>
              <a:t>under</a:t>
            </a:r>
            <a:r>
              <a:t> </a:t>
            </a:r>
            <a:r>
              <a:rPr u="sng"/>
              <a:t>18</a:t>
            </a:r>
          </a:p>
        </p:txBody>
      </p:sp>
      <p:pic>
        <p:nvPicPr>
          <p:cNvPr id="166" name="pasted-image.jpg"/>
          <p:cNvPicPr>
            <a:picLocks noChangeAspect="1"/>
          </p:cNvPicPr>
          <p:nvPr/>
        </p:nvPicPr>
        <p:blipFill>
          <a:blip r:embed="rId3"/>
          <a:stretch>
            <a:fillRect/>
          </a:stretch>
        </p:blipFill>
        <p:spPr>
          <a:xfrm>
            <a:off x="1166884" y="353469"/>
            <a:ext cx="10853068" cy="4341229"/>
          </a:xfrm>
          <a:prstGeom prst="rect">
            <a:avLst/>
          </a:prstGeom>
          <a:ln w="12700">
            <a:miter lim="400000"/>
          </a:ln>
          <a:effectLst>
            <a:outerShdw blurRad="190500" dist="8455" dir="5400000" rotWithShape="0">
              <a:srgbClr val="000000"/>
            </a:outerShdw>
            <a:reflection stA="50000" endPos="40000" dir="5400000" sy="-100000" algn="bl" rotWithShape="0"/>
          </a:effectLst>
        </p:spPr>
      </p:pic>
      <p:sp>
        <p:nvSpPr>
          <p:cNvPr id="167" name="Shape 167"/>
          <p:cNvSpPr/>
          <p:nvPr/>
        </p:nvSpPr>
        <p:spPr>
          <a:xfrm>
            <a:off x="3344130" y="7918450"/>
            <a:ext cx="8666040" cy="812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u="sng"/>
            </a:pPr>
            <a:r>
              <a:t>will not</a:t>
            </a:r>
            <a:r>
              <a:rPr u="none"/>
              <a:t> normally receive SS until retirement</a:t>
            </a:r>
          </a:p>
        </p:txBody>
      </p:sp>
      <p:sp>
        <p:nvSpPr>
          <p:cNvPr id="168" name="Shape 168"/>
          <p:cNvSpPr/>
          <p:nvPr/>
        </p:nvSpPr>
        <p:spPr>
          <a:xfrm>
            <a:off x="864517" y="5367083"/>
            <a:ext cx="5598866" cy="67692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000" b="1">
                <a:latin typeface="Times New Roman"/>
                <a:ea typeface="Times New Roman"/>
                <a:cs typeface="Times New Roman"/>
                <a:sym typeface="Times New Roman"/>
              </a:defRPr>
            </a:lvl1pPr>
          </a:lstStyle>
          <a:p>
            <a:r>
              <a:t>Minor Children Benefits: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165"/>
                                        </p:tgtEl>
                                        <p:attrNameLst>
                                          <p:attrName>style.visibility</p:attrName>
                                        </p:attrNameLst>
                                      </p:cBhvr>
                                      <p:to>
                                        <p:strVal val="visible"/>
                                      </p:to>
                                    </p:set>
                                    <p:anim calcmode="lin" valueType="num">
                                      <p:cBhvr>
                                        <p:cTn id="7" dur="900" fill="hold"/>
                                        <p:tgtEl>
                                          <p:spTgt spid="165"/>
                                        </p:tgtEl>
                                        <p:attrNameLst>
                                          <p:attrName>ppt_w</p:attrName>
                                        </p:attrNameLst>
                                      </p:cBhvr>
                                      <p:tavLst>
                                        <p:tav tm="0">
                                          <p:val>
                                            <p:fltVal val="0"/>
                                          </p:val>
                                        </p:tav>
                                        <p:tav tm="100000">
                                          <p:val>
                                            <p:strVal val="#ppt_w"/>
                                          </p:val>
                                        </p:tav>
                                      </p:tavLst>
                                    </p:anim>
                                    <p:anim calcmode="lin" valueType="num">
                                      <p:cBhvr>
                                        <p:cTn id="8" dur="900" fill="hold"/>
                                        <p:tgtEl>
                                          <p:spTgt spid="16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p:tmAbs val="0"/>
                                  </p:iterate>
                                  <p:childTnLst>
                                    <p:set>
                                      <p:cBhvr>
                                        <p:cTn id="12" fill="hold"/>
                                        <p:tgtEl>
                                          <p:spTgt spid="167"/>
                                        </p:tgtEl>
                                        <p:attrNameLst>
                                          <p:attrName>style.visibility</p:attrName>
                                        </p:attrNameLst>
                                      </p:cBhvr>
                                      <p:to>
                                        <p:strVal val="visible"/>
                                      </p:to>
                                    </p:set>
                                    <p:anim calcmode="lin" valueType="num">
                                      <p:cBhvr>
                                        <p:cTn id="13" dur="900" fill="hold"/>
                                        <p:tgtEl>
                                          <p:spTgt spid="167"/>
                                        </p:tgtEl>
                                        <p:attrNameLst>
                                          <p:attrName>ppt_w</p:attrName>
                                        </p:attrNameLst>
                                      </p:cBhvr>
                                      <p:tavLst>
                                        <p:tav tm="0">
                                          <p:val>
                                            <p:fltVal val="0"/>
                                          </p:val>
                                        </p:tav>
                                        <p:tav tm="100000">
                                          <p:val>
                                            <p:strVal val="#ppt_w"/>
                                          </p:val>
                                        </p:tav>
                                      </p:tavLst>
                                    </p:anim>
                                    <p:anim calcmode="lin" valueType="num">
                                      <p:cBhvr>
                                        <p:cTn id="14" dur="900" fill="hold"/>
                                        <p:tgtEl>
                                          <p:spTgt spid="1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advAuto="0"/>
      <p:bldP spid="167"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Placeholder 197"/>
          <p:cNvPicPr>
            <a:picLocks noGrp="1"/>
          </p:cNvPicPr>
          <p:nvPr>
            <p:ph type="pic" idx="13"/>
          </p:nvPr>
        </p:nvPicPr>
        <p:blipFill>
          <a:blip r:embed="rId3"/>
          <a:stretch>
            <a:fillRect/>
          </a:stretch>
        </p:blipFill>
        <p:spPr>
          <a:xfrm>
            <a:off x="1927654" y="2335427"/>
            <a:ext cx="8772345" cy="6841225"/>
          </a:xfrm>
          <a:prstGeom prst="rect">
            <a:avLst/>
          </a:prstGeom>
          <a:effectLst>
            <a:outerShdw blurRad="50800" dist="25400" dir="3600000" rotWithShape="0">
              <a:srgbClr val="000000">
                <a:alpha val="73309"/>
              </a:srgbClr>
            </a:outerShdw>
          </a:effectLst>
        </p:spPr>
      </p:pic>
      <p:sp>
        <p:nvSpPr>
          <p:cNvPr id="2" name="TextBox 1">
            <a:extLst>
              <a:ext uri="{FF2B5EF4-FFF2-40B4-BE49-F238E27FC236}">
                <a16:creationId xmlns:a16="http://schemas.microsoft.com/office/drawing/2014/main" id="{DC35F89C-D806-9741-8CBA-2B53EE752A8D}"/>
              </a:ext>
            </a:extLst>
          </p:cNvPr>
          <p:cNvSpPr txBox="1"/>
          <p:nvPr/>
        </p:nvSpPr>
        <p:spPr>
          <a:xfrm>
            <a:off x="466996" y="1447567"/>
            <a:ext cx="11580842"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3E231A"/>
                </a:solidFill>
                <a:effectLst/>
                <a:uFillTx/>
                <a:latin typeface="+mn-lt"/>
                <a:ea typeface="+mn-ea"/>
                <a:cs typeface="+mn-cs"/>
                <a:sym typeface="Papyrus"/>
              </a:rPr>
              <a:t>When do you need Life Insurance?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xfrm>
            <a:off x="1270000" y="753533"/>
            <a:ext cx="10464800" cy="2108201"/>
          </a:xfrm>
          <a:prstGeom prst="rect">
            <a:avLst/>
          </a:prstGeom>
        </p:spPr>
        <p:txBody>
          <a:bodyPr/>
          <a:lstStyle/>
          <a:p>
            <a:pPr defTabSz="414781">
              <a:defRPr sz="5112"/>
            </a:pPr>
            <a:r>
              <a:t>Leading causes of death </a:t>
            </a:r>
          </a:p>
          <a:p>
            <a:pPr defTabSz="414781">
              <a:defRPr sz="5112"/>
            </a:pPr>
            <a:r>
              <a:t>in the USA in 2014</a:t>
            </a:r>
          </a:p>
        </p:txBody>
      </p:sp>
      <p:graphicFrame>
        <p:nvGraphicFramePr>
          <p:cNvPr id="203" name="Chart 203"/>
          <p:cNvGraphicFramePr/>
          <p:nvPr/>
        </p:nvGraphicFramePr>
        <p:xfrm>
          <a:off x="771568" y="3784641"/>
          <a:ext cx="11639464" cy="396850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lvl1pPr defTabSz="449833">
              <a:defRPr sz="5005">
                <a:solidFill>
                  <a:srgbClr val="000000"/>
                </a:solidFill>
                <a:latin typeface="Apple Chancery"/>
                <a:ea typeface="Apple Chancery"/>
                <a:cs typeface="Apple Chancery"/>
                <a:sym typeface="Apple Chancery"/>
              </a:defRPr>
            </a:lvl1pPr>
          </a:lstStyle>
          <a:p>
            <a:r>
              <a:rPr dirty="0"/>
              <a:t>How much Life Insurance </a:t>
            </a:r>
            <a:br>
              <a:rPr lang="en-US" dirty="0"/>
            </a:br>
            <a:r>
              <a:rPr dirty="0"/>
              <a:t>do you need?</a:t>
            </a:r>
          </a:p>
        </p:txBody>
      </p:sp>
      <p:pic>
        <p:nvPicPr>
          <p:cNvPr id="127" name="Picture 126"/>
          <p:cNvPicPr>
            <a:picLocks/>
          </p:cNvPicPr>
          <p:nvPr/>
        </p:nvPicPr>
        <p:blipFill>
          <a:blip r:embed="rId3">
            <a:alphaModFix amt="28747"/>
          </a:blip>
          <a:stretch>
            <a:fillRect/>
          </a:stretch>
        </p:blipFill>
        <p:spPr>
          <a:xfrm>
            <a:off x="528992" y="6035268"/>
            <a:ext cx="11946816" cy="3471712"/>
          </a:xfrm>
          <a:prstGeom prst="rect">
            <a:avLst/>
          </a:prstGeom>
        </p:spPr>
      </p:pic>
      <p:sp>
        <p:nvSpPr>
          <p:cNvPr id="128" name="Shape 128"/>
          <p:cNvSpPr>
            <a:spLocks noGrp="1"/>
          </p:cNvSpPr>
          <p:nvPr>
            <p:ph type="body" idx="1"/>
          </p:nvPr>
        </p:nvSpPr>
        <p:spPr>
          <a:xfrm>
            <a:off x="-818146" y="2646947"/>
            <a:ext cx="12794246" cy="6865353"/>
          </a:xfrm>
          <a:prstGeom prst="rect">
            <a:avLst/>
          </a:prstGeom>
        </p:spPr>
        <p:txBody>
          <a:bodyPr>
            <a:normAutofit/>
          </a:bodyPr>
          <a:lstStyle/>
          <a:p>
            <a:pPr marL="0" lvl="8" indent="1591055" algn="ctr" defTabSz="508254">
              <a:spcBef>
                <a:spcPts val="2600"/>
              </a:spcBef>
              <a:buSzTx/>
              <a:buNone/>
              <a:defRPr sz="3915">
                <a:latin typeface="Skia Regular"/>
                <a:ea typeface="Skia Regular"/>
                <a:cs typeface="Skia Regular"/>
                <a:sym typeface="Skia Regular"/>
              </a:defRPr>
            </a:pPr>
            <a:r>
              <a:rPr lang="en-US" sz="4400" b="1" dirty="0"/>
              <a:t>The purpose of life insurance:</a:t>
            </a:r>
          </a:p>
          <a:p>
            <a:pPr marL="0" lvl="8" indent="1591055" algn="ctr" defTabSz="508254">
              <a:spcBef>
                <a:spcPts val="2600"/>
              </a:spcBef>
              <a:buSzTx/>
              <a:buNone/>
              <a:defRPr sz="3915">
                <a:latin typeface="Skia Regular"/>
                <a:ea typeface="Skia Regular"/>
                <a:cs typeface="Skia Regular"/>
                <a:sym typeface="Skia Regular"/>
              </a:defRPr>
            </a:pPr>
            <a:r>
              <a:rPr lang="en-US" sz="4400" dirty="0"/>
              <a:t>To replace the income </a:t>
            </a:r>
          </a:p>
          <a:p>
            <a:pPr marL="0" lvl="8" indent="1591055" algn="ctr" defTabSz="508254">
              <a:spcBef>
                <a:spcPts val="2600"/>
              </a:spcBef>
              <a:buSzTx/>
              <a:buNone/>
              <a:defRPr sz="3915">
                <a:latin typeface="Skia Regular"/>
                <a:ea typeface="Skia Regular"/>
                <a:cs typeface="Skia Regular"/>
                <a:sym typeface="Skia Regular"/>
              </a:defRPr>
            </a:pPr>
            <a:r>
              <a:rPr lang="en-US" sz="4400" dirty="0"/>
              <a:t>of the primary bread winner.</a:t>
            </a:r>
            <a:r>
              <a:rPr sz="4400" dirty="0"/>
              <a:t> </a:t>
            </a:r>
          </a:p>
          <a:p>
            <a:pPr marL="0" lvl="8" indent="1591055" algn="ctr" defTabSz="508254">
              <a:spcBef>
                <a:spcPts val="2600"/>
              </a:spcBef>
              <a:buSzTx/>
              <a:buNone/>
              <a:defRPr sz="3045">
                <a:latin typeface="Skia Regular"/>
                <a:ea typeface="Skia Regular"/>
                <a:cs typeface="Skia Regular"/>
                <a:sym typeface="Skia Regular"/>
              </a:defRPr>
            </a:pPr>
            <a:r>
              <a:rPr lang="en-US" sz="4000" dirty="0">
                <a:latin typeface="Arial Unicode MS"/>
                <a:ea typeface="Arial Unicode MS"/>
                <a:cs typeface="Arial Unicode MS"/>
                <a:sym typeface="Arial Unicode MS"/>
                <a:hlinkClick r:id="rId4"/>
              </a:rPr>
              <a:t>Life insurance needs worksheet</a:t>
            </a:r>
            <a:endParaRPr lang="en-US" sz="4000" dirty="0"/>
          </a:p>
          <a:p>
            <a:pPr marL="0" lvl="8" indent="1591055" algn="ctr" defTabSz="508254">
              <a:spcBef>
                <a:spcPts val="2600"/>
              </a:spcBef>
              <a:buSzTx/>
              <a:buNone/>
              <a:defRPr sz="3045">
                <a:latin typeface="Skia Regular"/>
                <a:ea typeface="Skia Regular"/>
                <a:cs typeface="Skia Regular"/>
                <a:sym typeface="Skia Regular"/>
              </a:defRPr>
            </a:pPr>
            <a:endParaRPr dirty="0"/>
          </a:p>
          <a:p>
            <a:pPr marL="0" indent="0" algn="ctr" defTabSz="508254">
              <a:spcBef>
                <a:spcPts val="2600"/>
              </a:spcBef>
              <a:buSzTx/>
              <a:buNone/>
              <a:defRPr sz="3567">
                <a:solidFill>
                  <a:srgbClr val="000000"/>
                </a:solidFill>
              </a:defRPr>
            </a:pPr>
            <a:r>
              <a:rPr dirty="0"/>
              <a:t>                              </a:t>
            </a:r>
            <a:endParaRPr dirty="0">
              <a:latin typeface="Arial Unicode MS"/>
              <a:ea typeface="Arial Unicode MS"/>
              <a:cs typeface="Arial Unicode MS"/>
              <a:sym typeface="Arial Unicode MS"/>
              <a:hlinkClick r:id="rId4"/>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179" name="pasted-image.jpg"/>
          <p:cNvPicPr>
            <a:picLocks noGrp="1"/>
          </p:cNvPicPr>
          <p:nvPr>
            <p:ph type="pic" idx="13"/>
          </p:nvPr>
        </p:nvPicPr>
        <p:blipFill>
          <a:blip r:embed="rId4">
            <a:alphaModFix amt="60904"/>
          </a:blip>
          <a:srcRect t="14297" r="875" b="8391"/>
          <a:stretch>
            <a:fillRect/>
          </a:stretch>
        </p:blipFill>
        <p:spPr>
          <a:xfrm>
            <a:off x="-130071" y="0"/>
            <a:ext cx="6073870" cy="9753535"/>
          </a:xfrm>
          <a:prstGeom prst="rect">
            <a:avLst/>
          </a:prstGeom>
        </p:spPr>
      </p:pic>
      <p:sp>
        <p:nvSpPr>
          <p:cNvPr id="180" name="Shape 180"/>
          <p:cNvSpPr/>
          <p:nvPr/>
        </p:nvSpPr>
        <p:spPr>
          <a:xfrm>
            <a:off x="5744840" y="3197493"/>
            <a:ext cx="6839396" cy="23087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5200" b="1">
                <a:latin typeface="Times New Roman"/>
                <a:ea typeface="Times New Roman"/>
                <a:cs typeface="Times New Roman"/>
                <a:sym typeface="Times New Roman"/>
              </a:defRPr>
            </a:pPr>
            <a:r>
              <a:t>Whole Life Insurance </a:t>
            </a:r>
          </a:p>
          <a:p>
            <a:pPr>
              <a:defRPr sz="5000" b="1">
                <a:latin typeface="Times New Roman"/>
                <a:ea typeface="Times New Roman"/>
                <a:cs typeface="Times New Roman"/>
                <a:sym typeface="Times New Roman"/>
              </a:defRPr>
            </a:pPr>
            <a:r>
              <a:rPr b="0"/>
              <a:t>versus</a:t>
            </a:r>
            <a:r>
              <a:t> </a:t>
            </a:r>
          </a:p>
          <a:p>
            <a:pPr>
              <a:defRPr sz="5200" b="1">
                <a:latin typeface="Times New Roman"/>
                <a:ea typeface="Times New Roman"/>
                <a:cs typeface="Times New Roman"/>
                <a:sym typeface="Times New Roman"/>
              </a:defRPr>
            </a:pPr>
            <a:r>
              <a:t> Term Life Insurance </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24705</TotalTime>
  <Words>666</Words>
  <Application>Microsoft Macintosh PowerPoint</Application>
  <PresentationFormat>Custom</PresentationFormat>
  <Paragraphs>85</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 Unicode MS</vt:lpstr>
      <vt:lpstr>Apple Chancery</vt:lpstr>
      <vt:lpstr>Helvetica</vt:lpstr>
      <vt:lpstr>Helvetica Neue</vt:lpstr>
      <vt:lpstr>Marker Felt</vt:lpstr>
      <vt:lpstr>Menlo</vt:lpstr>
      <vt:lpstr>Papyrus</vt:lpstr>
      <vt:lpstr>Skia Regular</vt:lpstr>
      <vt:lpstr>STIXGeneral</vt:lpstr>
      <vt:lpstr>Times</vt:lpstr>
      <vt:lpstr>Times New Roman</vt:lpstr>
      <vt:lpstr>Parchment</vt:lpstr>
      <vt:lpstr>PowerPoint Presentation</vt:lpstr>
      <vt:lpstr>What can I expect to safely earn from our nest egg?</vt:lpstr>
      <vt:lpstr>PowerPoint Presentation</vt:lpstr>
      <vt:lpstr>PowerPoint Presentation</vt:lpstr>
      <vt:lpstr>PowerPoint Presentation</vt:lpstr>
      <vt:lpstr>PowerPoint Presentation</vt:lpstr>
      <vt:lpstr>Leading causes of death  in the USA in 2014</vt:lpstr>
      <vt:lpstr>How much Life Insurance  do you need?</vt:lpstr>
      <vt:lpstr>PowerPoint Presentation</vt:lpstr>
      <vt:lpstr>PowerPoint Presentation</vt:lpstr>
      <vt:lpstr>Other types of insurance  might be considered: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Keren</cp:lastModifiedBy>
  <cp:revision>18</cp:revision>
  <cp:lastPrinted>2023-05-28T16:56:37Z</cp:lastPrinted>
  <dcterms:modified xsi:type="dcterms:W3CDTF">2023-05-28T16:56:57Z</dcterms:modified>
</cp:coreProperties>
</file>