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0" r:id="rId4"/>
    <p:sldId id="261" r:id="rId5"/>
    <p:sldId id="262" r:id="rId6"/>
    <p:sldId id="263" r:id="rId7"/>
    <p:sldId id="264" r:id="rId8"/>
    <p:sldId id="265" r:id="rId9"/>
    <p:sldId id="267" r:id="rId10"/>
    <p:sldId id="268" r:id="rId11"/>
    <p:sldId id="270" r:id="rId12"/>
    <p:sldId id="271" r:id="rId13"/>
    <p:sldId id="269"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F453C-683D-6A42-99C4-FAB8EF4535DB}" v="4" dt="2023-05-13T01:35:57.72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wholeTbl>
    <a:band2H>
      <a:tcTxStyle/>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chemeClr val="accent4">
                  <a:hueOff val="-44868"/>
                  <a:lumOff val="-8845"/>
                </a:schemeClr>
              </a:solidFill>
              <a:prstDash val="solid"/>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chemeClr val="accent4">
                  <a:hueOff val="-44868"/>
                  <a:lumOff val="-8845"/>
                </a:schemeClr>
              </a:solidFill>
              <a:prstDash val="solid"/>
              <a:miter lim="400000"/>
            </a:ln>
          </a:top>
          <a:bottom>
            <a:ln w="12700" cap="flat">
              <a:noFill/>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a:tcStyle>
        <a:tcBdr/>
        <a:fill>
          <a:solidFill>
            <a:srgbClr val="BCBCBC">
              <a:alpha val="12000"/>
            </a:srgbClr>
          </a:solidFill>
        </a:fill>
      </a:tcStyle>
    </a:band2H>
    <a:firstCol>
      <a:tcTxStyle b="off" i="off">
        <a:fontRef idx="min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fill>
          <a:noFill/>
        </a:fill>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64"/>
    <p:restoredTop sz="94628"/>
  </p:normalViewPr>
  <p:slideViewPr>
    <p:cSldViewPr snapToGrid="0" snapToObjects="1">
      <p:cViewPr varScale="1">
        <p:scale>
          <a:sx n="84" d="100"/>
          <a:sy n="84" d="100"/>
        </p:scale>
        <p:origin x="21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Jack" userId="88ff8c17-e7a1-4f46-8169-7aff7f96c8c5" providerId="ADAL" clId="{098F453C-683D-6A42-99C4-FAB8EF4535DB}"/>
    <pc:docChg chg="custSel modSld">
      <pc:chgData name="Brad Jack" userId="88ff8c17-e7a1-4f46-8169-7aff7f96c8c5" providerId="ADAL" clId="{098F453C-683D-6A42-99C4-FAB8EF4535DB}" dt="2023-05-13T01:37:00.355" v="27" actId="14100"/>
      <pc:docMkLst>
        <pc:docMk/>
      </pc:docMkLst>
      <pc:sldChg chg="addSp modSp mod">
        <pc:chgData name="Brad Jack" userId="88ff8c17-e7a1-4f46-8169-7aff7f96c8c5" providerId="ADAL" clId="{098F453C-683D-6A42-99C4-FAB8EF4535DB}" dt="2023-05-13T01:37:00.355" v="27" actId="14100"/>
        <pc:sldMkLst>
          <pc:docMk/>
          <pc:sldMk cId="0" sldId="256"/>
        </pc:sldMkLst>
        <pc:spChg chg="add mod">
          <ac:chgData name="Brad Jack" userId="88ff8c17-e7a1-4f46-8169-7aff7f96c8c5" providerId="ADAL" clId="{098F453C-683D-6A42-99C4-FAB8EF4535DB}" dt="2023-05-13T01:37:00.355" v="27" actId="14100"/>
          <ac:spMkLst>
            <pc:docMk/>
            <pc:sldMk cId="0" sldId="256"/>
            <ac:spMk id="2" creationId="{6A739D3A-17B5-F6B6-9EEC-3B0252C31A4B}"/>
          </ac:spMkLst>
        </pc:spChg>
      </pc:sldChg>
      <pc:sldChg chg="addSp modSp mod">
        <pc:chgData name="Brad Jack" userId="88ff8c17-e7a1-4f46-8169-7aff7f96c8c5" providerId="ADAL" clId="{098F453C-683D-6A42-99C4-FAB8EF4535DB}" dt="2023-05-13T01:36:04.708" v="26" actId="255"/>
        <pc:sldMkLst>
          <pc:docMk/>
          <pc:sldMk cId="0" sldId="269"/>
        </pc:sldMkLst>
        <pc:spChg chg="add mod">
          <ac:chgData name="Brad Jack" userId="88ff8c17-e7a1-4f46-8169-7aff7f96c8c5" providerId="ADAL" clId="{098F453C-683D-6A42-99C4-FAB8EF4535DB}" dt="2023-05-13T01:35:42.387" v="23" actId="255"/>
          <ac:spMkLst>
            <pc:docMk/>
            <pc:sldMk cId="0" sldId="269"/>
            <ac:spMk id="2" creationId="{0B0B7DD0-CFCE-2826-18CC-E03C1E7D724C}"/>
          </ac:spMkLst>
        </pc:spChg>
        <pc:spChg chg="mod">
          <ac:chgData name="Brad Jack" userId="88ff8c17-e7a1-4f46-8169-7aff7f96c8c5" providerId="ADAL" clId="{098F453C-683D-6A42-99C4-FAB8EF4535DB}" dt="2023-05-13T01:36:04.708" v="26" actId="255"/>
          <ac:spMkLst>
            <pc:docMk/>
            <pc:sldMk cId="0" sldId="269"/>
            <ac:spMk id="172" creationId="{00000000-0000-0000-0000-000000000000}"/>
          </ac:spMkLst>
        </pc:spChg>
        <pc:spChg chg="mod">
          <ac:chgData name="Brad Jack" userId="88ff8c17-e7a1-4f46-8169-7aff7f96c8c5" providerId="ADAL" clId="{098F453C-683D-6A42-99C4-FAB8EF4535DB}" dt="2023-05-13T01:35:42.387" v="23" actId="255"/>
          <ac:spMkLst>
            <pc:docMk/>
            <pc:sldMk cId="0" sldId="269"/>
            <ac:spMk id="173" creationId="{00000000-0000-0000-0000-000000000000}"/>
          </ac:spMkLst>
        </pc:spChg>
      </pc:sldChg>
    </pc:docChg>
  </pc:docChgLst>
  <pc:docChgLst>
    <pc:chgData name="Brad Jack" userId="88ff8c17-e7a1-4f46-8169-7aff7f96c8c5" providerId="ADAL" clId="{7C5A09BA-8DCD-954E-B1BB-AD5F05DC06A3}"/>
    <pc:docChg chg="custSel modSld">
      <pc:chgData name="Brad Jack" userId="88ff8c17-e7a1-4f46-8169-7aff7f96c8c5" providerId="ADAL" clId="{7C5A09BA-8DCD-954E-B1BB-AD5F05DC06A3}" dt="2023-02-01T01:06:14.702" v="1699" actId="20577"/>
      <pc:docMkLst>
        <pc:docMk/>
      </pc:docMkLst>
      <pc:sldChg chg="modNotesTx">
        <pc:chgData name="Brad Jack" userId="88ff8c17-e7a1-4f46-8169-7aff7f96c8c5" providerId="ADAL" clId="{7C5A09BA-8DCD-954E-B1BB-AD5F05DC06A3}" dt="2023-02-01T00:55:56.206" v="69" actId="20577"/>
        <pc:sldMkLst>
          <pc:docMk/>
          <pc:sldMk cId="0" sldId="257"/>
        </pc:sldMkLst>
      </pc:sldChg>
      <pc:sldChg chg="modNotesTx">
        <pc:chgData name="Brad Jack" userId="88ff8c17-e7a1-4f46-8169-7aff7f96c8c5" providerId="ADAL" clId="{7C5A09BA-8DCD-954E-B1BB-AD5F05DC06A3}" dt="2023-02-01T00:58:04.513" v="411" actId="20577"/>
        <pc:sldMkLst>
          <pc:docMk/>
          <pc:sldMk cId="0" sldId="260"/>
        </pc:sldMkLst>
      </pc:sldChg>
      <pc:sldChg chg="modNotesTx">
        <pc:chgData name="Brad Jack" userId="88ff8c17-e7a1-4f46-8169-7aff7f96c8c5" providerId="ADAL" clId="{7C5A09BA-8DCD-954E-B1BB-AD5F05DC06A3}" dt="2023-02-01T01:00:32.692" v="763" actId="20577"/>
        <pc:sldMkLst>
          <pc:docMk/>
          <pc:sldMk cId="0" sldId="261"/>
        </pc:sldMkLst>
      </pc:sldChg>
      <pc:sldChg chg="modNotesTx">
        <pc:chgData name="Brad Jack" userId="88ff8c17-e7a1-4f46-8169-7aff7f96c8c5" providerId="ADAL" clId="{7C5A09BA-8DCD-954E-B1BB-AD5F05DC06A3}" dt="2023-02-01T01:01:18.914" v="884" actId="20577"/>
        <pc:sldMkLst>
          <pc:docMk/>
          <pc:sldMk cId="0" sldId="262"/>
        </pc:sldMkLst>
      </pc:sldChg>
      <pc:sldChg chg="modNotesTx">
        <pc:chgData name="Brad Jack" userId="88ff8c17-e7a1-4f46-8169-7aff7f96c8c5" providerId="ADAL" clId="{7C5A09BA-8DCD-954E-B1BB-AD5F05DC06A3}" dt="2023-02-01T01:01:58.596" v="970" actId="20577"/>
        <pc:sldMkLst>
          <pc:docMk/>
          <pc:sldMk cId="0" sldId="263"/>
        </pc:sldMkLst>
      </pc:sldChg>
      <pc:sldChg chg="modNotesTx">
        <pc:chgData name="Brad Jack" userId="88ff8c17-e7a1-4f46-8169-7aff7f96c8c5" providerId="ADAL" clId="{7C5A09BA-8DCD-954E-B1BB-AD5F05DC06A3}" dt="2023-02-01T01:03:00.323" v="1121" actId="20577"/>
        <pc:sldMkLst>
          <pc:docMk/>
          <pc:sldMk cId="0" sldId="264"/>
        </pc:sldMkLst>
      </pc:sldChg>
      <pc:sldChg chg="modNotesTx">
        <pc:chgData name="Brad Jack" userId="88ff8c17-e7a1-4f46-8169-7aff7f96c8c5" providerId="ADAL" clId="{7C5A09BA-8DCD-954E-B1BB-AD5F05DC06A3}" dt="2023-02-01T01:03:58.956" v="1342" actId="20577"/>
        <pc:sldMkLst>
          <pc:docMk/>
          <pc:sldMk cId="0" sldId="265"/>
        </pc:sldMkLst>
      </pc:sldChg>
      <pc:sldChg chg="modNotesTx">
        <pc:chgData name="Brad Jack" userId="88ff8c17-e7a1-4f46-8169-7aff7f96c8c5" providerId="ADAL" clId="{7C5A09BA-8DCD-954E-B1BB-AD5F05DC06A3}" dt="2023-02-01T01:05:48.962" v="1625" actId="20577"/>
        <pc:sldMkLst>
          <pc:docMk/>
          <pc:sldMk cId="0" sldId="267"/>
        </pc:sldMkLst>
      </pc:sldChg>
      <pc:sldChg chg="modNotesTx">
        <pc:chgData name="Brad Jack" userId="88ff8c17-e7a1-4f46-8169-7aff7f96c8c5" providerId="ADAL" clId="{7C5A09BA-8DCD-954E-B1BB-AD5F05DC06A3}" dt="2023-02-01T01:06:14.702" v="1699" actId="20577"/>
        <pc:sldMkLst>
          <pc:docMk/>
          <pc:sldMk cId="0"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8323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will people say about you when your time comes?</a:t>
            </a:r>
          </a:p>
        </p:txBody>
      </p:sp>
    </p:spTree>
    <p:extLst>
      <p:ext uri="{BB962C8B-B14F-4D97-AF65-F5344CB8AC3E}">
        <p14:creationId xmlns:p14="http://schemas.microsoft.com/office/powerpoint/2010/main" val="4273848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9567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875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4791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legacy will you leave behind?</a:t>
            </a:r>
          </a:p>
        </p:txBody>
      </p:sp>
    </p:spTree>
    <p:extLst>
      <p:ext uri="{BB962C8B-B14F-4D97-AF65-F5344CB8AC3E}">
        <p14:creationId xmlns:p14="http://schemas.microsoft.com/office/powerpoint/2010/main" val="135181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some point, we need to ask the question, “How much is enough?”  Do you have a finish line?</a:t>
            </a:r>
          </a:p>
        </p:txBody>
      </p:sp>
    </p:spTree>
    <p:extLst>
      <p:ext uri="{BB962C8B-B14F-4D97-AF65-F5344CB8AC3E}">
        <p14:creationId xmlns:p14="http://schemas.microsoft.com/office/powerpoint/2010/main" val="4006361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families simply leave their inheritance first to the surviving spouse and when they pass away, it is divided by their kids in equal shares.  Before you pass wealth, you should be in the business of imparting wisdom.</a:t>
            </a:r>
          </a:p>
        </p:txBody>
      </p:sp>
    </p:spTree>
    <p:extLst>
      <p:ext uri="{BB962C8B-B14F-4D97-AF65-F5344CB8AC3E}">
        <p14:creationId xmlns:p14="http://schemas.microsoft.com/office/powerpoint/2010/main" val="1148531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writer of Proverbs 20:21 knew a thing or two about wealth and succession.</a:t>
            </a:r>
          </a:p>
        </p:txBody>
      </p:sp>
    </p:spTree>
    <p:extLst>
      <p:ext uri="{BB962C8B-B14F-4D97-AF65-F5344CB8AC3E}">
        <p14:creationId xmlns:p14="http://schemas.microsoft.com/office/powerpoint/2010/main" val="3207291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great book, if you haven’t read it.  Splitting Heirs by Ronald Blue.</a:t>
            </a:r>
          </a:p>
        </p:txBody>
      </p:sp>
    </p:spTree>
    <p:extLst>
      <p:ext uri="{BB962C8B-B14F-4D97-AF65-F5344CB8AC3E}">
        <p14:creationId xmlns:p14="http://schemas.microsoft.com/office/powerpoint/2010/main" val="1267127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takes time spent with your family to share your values and motives.  </a:t>
            </a:r>
          </a:p>
        </p:txBody>
      </p:sp>
    </p:spTree>
    <p:extLst>
      <p:ext uri="{BB962C8B-B14F-4D97-AF65-F5344CB8AC3E}">
        <p14:creationId xmlns:p14="http://schemas.microsoft.com/office/powerpoint/2010/main" val="1773256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Decide now while you still have your wits about you.</a:t>
            </a:r>
          </a:p>
        </p:txBody>
      </p:sp>
    </p:spTree>
    <p:extLst>
      <p:ext uri="{BB962C8B-B14F-4D97-AF65-F5344CB8AC3E}">
        <p14:creationId xmlns:p14="http://schemas.microsoft.com/office/powerpoint/2010/main" val="3084097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want your family to be on good terms after you are gone?  Prepare them ahead of time.  The more wealth you have, the more crucial it is to have this conversation when everyone is still healthy and happy.</a:t>
            </a:r>
          </a:p>
        </p:txBody>
      </p:sp>
    </p:spTree>
    <p:extLst>
      <p:ext uri="{BB962C8B-B14F-4D97-AF65-F5344CB8AC3E}">
        <p14:creationId xmlns:p14="http://schemas.microsoft.com/office/powerpoint/2010/main" val="1137321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 name="leatherbooktypeembellishgld.pdf"/>
          <p:cNvPicPr>
            <a:picLocks noChangeAspect="1"/>
          </p:cNvPicPr>
          <p:nvPr/>
        </p:nvPicPr>
        <p:blipFill>
          <a:blip r:embed="rId3"/>
          <a:stretch>
            <a:fillRect/>
          </a:stretch>
        </p:blipFill>
        <p:spPr>
          <a:xfrm>
            <a:off x="5753100" y="4775200"/>
            <a:ext cx="1956620" cy="304800"/>
          </a:xfrm>
          <a:prstGeom prst="rect">
            <a:avLst/>
          </a:prstGeom>
          <a:ln w="12700">
            <a:miter lim="400000"/>
          </a:ln>
        </p:spPr>
      </p:pic>
      <p:sp>
        <p:nvSpPr>
          <p:cNvPr id="12" name="Shape 12"/>
          <p:cNvSpPr>
            <a:spLocks noGrp="1"/>
          </p:cNvSpPr>
          <p:nvPr>
            <p:ph type="title"/>
          </p:nvPr>
        </p:nvSpPr>
        <p:spPr>
          <a:xfrm>
            <a:off x="825500" y="1879600"/>
            <a:ext cx="11836400" cy="2603500"/>
          </a:xfrm>
          <a:prstGeom prst="rect">
            <a:avLst/>
          </a:prstGeom>
          <a:effectLst>
            <a:outerShdw blurRad="25400" dist="38100" dir="2700000" rotWithShape="0">
              <a:srgbClr val="6D625D">
                <a:alpha val="90000"/>
              </a:srgbClr>
            </a:outerShdw>
          </a:effectLst>
        </p:spPr>
        <p:txBody>
          <a:bodyPr anchor="b"/>
          <a:lstStyle>
            <a:lvl1pPr>
              <a:defRPr sz="8000">
                <a:solidFill>
                  <a:srgbClr val="BEA56D"/>
                </a:solidFill>
                <a:effectLst>
                  <a:outerShdw blurRad="38100" dist="25400" dir="15900000" rotWithShape="0">
                    <a:srgbClr val="000000">
                      <a:alpha val="90000"/>
                    </a:srgbClr>
                  </a:outerShdw>
                </a:effectLst>
              </a:defRPr>
            </a:lvl1pPr>
          </a:lstStyle>
          <a:p>
            <a:r>
              <a:t>Title Text</a:t>
            </a:r>
          </a:p>
        </p:txBody>
      </p:sp>
      <p:sp>
        <p:nvSpPr>
          <p:cNvPr id="13" name="Shape 13"/>
          <p:cNvSpPr>
            <a:spLocks noGrp="1"/>
          </p:cNvSpPr>
          <p:nvPr>
            <p:ph type="body" sz="quarter" idx="1"/>
          </p:nvPr>
        </p:nvSpPr>
        <p:spPr>
          <a:xfrm>
            <a:off x="825500" y="5346700"/>
            <a:ext cx="11836400" cy="1854200"/>
          </a:xfrm>
          <a:prstGeom prst="rect">
            <a:avLst/>
          </a:prstGeom>
          <a:effectLst>
            <a:outerShdw blurRad="25400" dist="38100" dir="2700000" rotWithShape="0">
              <a:srgbClr val="6D625D">
                <a:alpha val="90000"/>
              </a:srgbClr>
            </a:outerShdw>
          </a:effectLst>
        </p:spPr>
        <p:txBody>
          <a:bodyPr anchor="t"/>
          <a:lstStyle>
            <a:lvl1pPr marL="0" indent="0" algn="ctr">
              <a:spcBef>
                <a:spcPts val="0"/>
              </a:spcBef>
              <a:buSzTx/>
              <a:buNone/>
              <a:defRPr sz="5200" i="1">
                <a:solidFill>
                  <a:srgbClr val="BEA56D"/>
                </a:solidFill>
                <a:effectLst>
                  <a:outerShdw blurRad="25400" dist="38100" dir="15900000" rotWithShape="0">
                    <a:srgbClr val="000000">
                      <a:alpha val="90000"/>
                    </a:srgbClr>
                  </a:outerShdw>
                </a:effectLst>
              </a:defRPr>
            </a:lvl1pPr>
            <a:lvl2pPr marL="0" indent="228600" algn="ctr">
              <a:spcBef>
                <a:spcPts val="0"/>
              </a:spcBef>
              <a:buSzTx/>
              <a:buNone/>
              <a:defRPr sz="5200" i="1">
                <a:solidFill>
                  <a:srgbClr val="BEA56D"/>
                </a:solidFill>
                <a:effectLst>
                  <a:outerShdw blurRad="25400" dist="38100" dir="15900000" rotWithShape="0">
                    <a:srgbClr val="000000">
                      <a:alpha val="90000"/>
                    </a:srgbClr>
                  </a:outerShdw>
                </a:effectLst>
              </a:defRPr>
            </a:lvl2pPr>
            <a:lvl3pPr marL="0" indent="457200" algn="ctr">
              <a:spcBef>
                <a:spcPts val="0"/>
              </a:spcBef>
              <a:buSzTx/>
              <a:buNone/>
              <a:defRPr sz="5200" i="1">
                <a:solidFill>
                  <a:srgbClr val="BEA56D"/>
                </a:solidFill>
                <a:effectLst>
                  <a:outerShdw blurRad="25400" dist="38100" dir="15900000" rotWithShape="0">
                    <a:srgbClr val="000000">
                      <a:alpha val="90000"/>
                    </a:srgbClr>
                  </a:outerShdw>
                </a:effectLst>
              </a:defRPr>
            </a:lvl3pPr>
            <a:lvl4pPr marL="0" indent="685800" algn="ctr">
              <a:spcBef>
                <a:spcPts val="0"/>
              </a:spcBef>
              <a:buSzTx/>
              <a:buNone/>
              <a:defRPr sz="5200" i="1">
                <a:solidFill>
                  <a:srgbClr val="BEA56D"/>
                </a:solidFill>
                <a:effectLst>
                  <a:outerShdw blurRad="25400" dist="38100" dir="15900000" rotWithShape="0">
                    <a:srgbClr val="000000">
                      <a:alpha val="90000"/>
                    </a:srgbClr>
                  </a:outerShdw>
                </a:effectLst>
              </a:defRPr>
            </a:lvl4pPr>
            <a:lvl5pPr marL="0" indent="914400" algn="ctr">
              <a:spcBef>
                <a:spcPts val="0"/>
              </a:spcBef>
              <a:buSzTx/>
              <a:buNone/>
              <a:defRPr sz="5200" i="1">
                <a:solidFill>
                  <a:srgbClr val="BEA56D"/>
                </a:solidFill>
                <a:effectLst>
                  <a:outerShdw blurRad="25400" dist="38100" dir="15900000" rotWithShape="0">
                    <a:srgbClr val="000000">
                      <a:alpha val="9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6565899" y="9029700"/>
            <a:ext cx="342901" cy="355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5" name="Shape 95"/>
          <p:cNvSpPr>
            <a:spLocks noGrp="1"/>
          </p:cNvSpPr>
          <p:nvPr>
            <p:ph type="body" sz="quarter" idx="13"/>
          </p:nvPr>
        </p:nvSpPr>
        <p:spPr>
          <a:xfrm>
            <a:off x="1270000" y="6350000"/>
            <a:ext cx="10464800" cy="558800"/>
          </a:xfrm>
          <a:prstGeom prst="rect">
            <a:avLst/>
          </a:prstGeom>
        </p:spPr>
        <p:txBody>
          <a:bodyPr>
            <a:spAutoFit/>
          </a:bodyPr>
          <a:lstStyle>
            <a:lvl1pPr marL="0" indent="0" algn="ctr">
              <a:spcBef>
                <a:spcPts val="0"/>
              </a:spcBef>
              <a:buSzTx/>
              <a:buNone/>
              <a:defRPr sz="3200" i="1"/>
            </a:lvl1pPr>
          </a:lstStyle>
          <a:p>
            <a:r>
              <a:t>–Johnny Appleseed</a:t>
            </a:r>
          </a:p>
        </p:txBody>
      </p:sp>
      <p:sp>
        <p:nvSpPr>
          <p:cNvPr id="96" name="Shape 96"/>
          <p:cNvSpPr>
            <a:spLocks noGrp="1"/>
          </p:cNvSpPr>
          <p:nvPr>
            <p:ph type="body" sz="quarter" idx="14"/>
          </p:nvPr>
        </p:nvSpPr>
        <p:spPr>
          <a:xfrm>
            <a:off x="1270000" y="4292600"/>
            <a:ext cx="10464800" cy="673100"/>
          </a:xfrm>
          <a:prstGeom prst="rect">
            <a:avLst/>
          </a:prstGeom>
        </p:spPr>
        <p:txBody>
          <a:bodyPr>
            <a:spAutoFit/>
          </a:bodyPr>
          <a:lstStyle>
            <a:lvl1pPr marL="0" indent="0" algn="ctr">
              <a:spcBef>
                <a:spcPts val="2400"/>
              </a:spcBef>
              <a:buSzTx/>
              <a:buNone/>
              <a:defRPr sz="4000" i="1"/>
            </a:lvl1pPr>
          </a:lstStyle>
          <a:p>
            <a:r>
              <a:t>“Type a quote here.” </a:t>
            </a:r>
          </a:p>
        </p:txBody>
      </p:sp>
      <p:sp>
        <p:nvSpPr>
          <p:cNvPr id="97" name="Shape 9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4" name="Shape 104"/>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5" name="Shape 1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2" name="Shape 1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Inside Cover">
    <p:spTree>
      <p:nvGrpSpPr>
        <p:cNvPr id="1" name=""/>
        <p:cNvGrpSpPr/>
        <p:nvPr/>
      </p:nvGrpSpPr>
      <p:grpSpPr>
        <a:xfrm>
          <a:off x="0" y="0"/>
          <a:ext cx="0" cy="0"/>
          <a:chOff x="0" y="0"/>
          <a:chExt cx="0" cy="0"/>
        </a:xfrm>
      </p:grpSpPr>
      <p:sp>
        <p:nvSpPr>
          <p:cNvPr id="21" name="Shape 21"/>
          <p:cNvSpPr>
            <a:spLocks noGrp="1"/>
          </p:cNvSpPr>
          <p:nvPr>
            <p:ph type="pic" idx="13"/>
          </p:nvPr>
        </p:nvSpPr>
        <p:spPr>
          <a:xfrm>
            <a:off x="749300" y="812800"/>
            <a:ext cx="11480800" cy="6223000"/>
          </a:xfrm>
          <a:prstGeom prst="rect">
            <a:avLst/>
          </a:prstGeom>
          <a:ln w="9525">
            <a:round/>
          </a:ln>
        </p:spPr>
        <p:txBody>
          <a:bodyPr lIns="91439" tIns="45719" rIns="91439" bIns="45719" anchor="t">
            <a:noAutofit/>
          </a:bodyPr>
          <a:lstStyle/>
          <a:p>
            <a:endParaRPr/>
          </a:p>
        </p:txBody>
      </p:sp>
      <p:sp>
        <p:nvSpPr>
          <p:cNvPr id="22" name="Shape 22"/>
          <p:cNvSpPr>
            <a:spLocks noGrp="1"/>
          </p:cNvSpPr>
          <p:nvPr>
            <p:ph type="title"/>
          </p:nvPr>
        </p:nvSpPr>
        <p:spPr>
          <a:xfrm>
            <a:off x="762000" y="7035800"/>
            <a:ext cx="11480800" cy="1346200"/>
          </a:xfrm>
          <a:prstGeom prst="rect">
            <a:avLst/>
          </a:prstGeom>
        </p:spPr>
        <p:txBody>
          <a:bodyPr/>
          <a:lstStyle/>
          <a:p>
            <a:r>
              <a:t>Title Text</a:t>
            </a:r>
          </a:p>
        </p:txBody>
      </p:sp>
      <p:sp>
        <p:nvSpPr>
          <p:cNvPr id="23" name="Shape 23"/>
          <p:cNvSpPr>
            <a:spLocks noGrp="1"/>
          </p:cNvSpPr>
          <p:nvPr>
            <p:ph type="body" sz="quarter" idx="1"/>
          </p:nvPr>
        </p:nvSpPr>
        <p:spPr>
          <a:xfrm>
            <a:off x="762000" y="8382000"/>
            <a:ext cx="11480800" cy="952500"/>
          </a:xfrm>
          <a:prstGeom prst="rect">
            <a:avLst/>
          </a:prstGeom>
        </p:spPr>
        <p:txBody>
          <a:bodyPr/>
          <a:lstStyle>
            <a:lvl1pPr marL="0" indent="0" algn="ctr">
              <a:spcBef>
                <a:spcPts val="0"/>
              </a:spcBef>
              <a:buSzTx/>
              <a:buNone/>
              <a:defRPr sz="3600" i="1"/>
            </a:lvl1pPr>
            <a:lvl2pPr marL="0" indent="228600" algn="ctr">
              <a:spcBef>
                <a:spcPts val="0"/>
              </a:spcBef>
              <a:buSzTx/>
              <a:buNone/>
              <a:defRPr sz="3600" i="1"/>
            </a:lvl2pPr>
            <a:lvl3pPr marL="0" indent="457200" algn="ctr">
              <a:spcBef>
                <a:spcPts val="0"/>
              </a:spcBef>
              <a:buSzTx/>
              <a:buNone/>
              <a:defRPr sz="3600" i="1"/>
            </a:lvl3pPr>
            <a:lvl4pPr marL="0" indent="685800" algn="ctr">
              <a:spcBef>
                <a:spcPts val="0"/>
              </a:spcBef>
              <a:buSzTx/>
              <a:buNone/>
              <a:defRPr sz="3600" i="1"/>
            </a:lvl4pPr>
            <a:lvl5pPr marL="0" indent="914400" algn="ctr">
              <a:spcBef>
                <a:spcPts val="0"/>
              </a:spcBef>
              <a:buSzTx/>
              <a:buNone/>
              <a:defRPr sz="3600" i="1"/>
            </a:lvl5p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xfrm>
            <a:off x="6324599" y="9144000"/>
            <a:ext cx="342901" cy="355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1" name="Shape 31"/>
          <p:cNvSpPr>
            <a:spLocks noGrp="1"/>
          </p:cNvSpPr>
          <p:nvPr>
            <p:ph type="title"/>
          </p:nvPr>
        </p:nvSpPr>
        <p:spPr>
          <a:xfrm>
            <a:off x="762000" y="3606800"/>
            <a:ext cx="11480800" cy="2540000"/>
          </a:xfrm>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pic>
        <p:nvPicPr>
          <p:cNvPr id="39" name="leatherbooktypeembellishgry.pdf"/>
          <p:cNvPicPr>
            <a:picLocks noChangeAspect="1"/>
          </p:cNvPicPr>
          <p:nvPr/>
        </p:nvPicPr>
        <p:blipFill>
          <a:blip r:embed="rId2"/>
          <a:stretch>
            <a:fillRect/>
          </a:stretch>
        </p:blipFill>
        <p:spPr>
          <a:xfrm>
            <a:off x="2696906" y="5083509"/>
            <a:ext cx="1956621" cy="304801"/>
          </a:xfrm>
          <a:prstGeom prst="rect">
            <a:avLst/>
          </a:prstGeom>
          <a:ln w="12700">
            <a:miter lim="400000"/>
          </a:ln>
        </p:spPr>
      </p:pic>
      <p:sp>
        <p:nvSpPr>
          <p:cNvPr id="40" name="Shape 40"/>
          <p:cNvSpPr>
            <a:spLocks noGrp="1"/>
          </p:cNvSpPr>
          <p:nvPr>
            <p:ph type="pic" sz="half" idx="13"/>
          </p:nvPr>
        </p:nvSpPr>
        <p:spPr>
          <a:xfrm>
            <a:off x="7121230" y="1586868"/>
            <a:ext cx="5105401" cy="6807201"/>
          </a:xfrm>
          <a:prstGeom prst="rect">
            <a:avLst/>
          </a:prstGeom>
          <a:ln w="9525">
            <a:round/>
          </a:ln>
        </p:spPr>
        <p:txBody>
          <a:bodyPr lIns="91439" tIns="45719" rIns="91439" bIns="45719" anchor="t">
            <a:noAutofit/>
          </a:bodyPr>
          <a:lstStyle/>
          <a:p>
            <a:endParaRPr/>
          </a:p>
        </p:txBody>
      </p:sp>
      <p:sp>
        <p:nvSpPr>
          <p:cNvPr id="41" name="Shape 41"/>
          <p:cNvSpPr>
            <a:spLocks noGrp="1"/>
          </p:cNvSpPr>
          <p:nvPr>
            <p:ph type="title"/>
          </p:nvPr>
        </p:nvSpPr>
        <p:spPr>
          <a:xfrm>
            <a:off x="431800" y="1600200"/>
            <a:ext cx="6477000" cy="3175000"/>
          </a:xfrm>
          <a:prstGeom prst="rect">
            <a:avLst/>
          </a:prstGeom>
        </p:spPr>
        <p:txBody>
          <a:bodyPr anchor="b"/>
          <a:lstStyle/>
          <a:p>
            <a:r>
              <a:t>Title Text</a:t>
            </a:r>
          </a:p>
        </p:txBody>
      </p:sp>
      <p:sp>
        <p:nvSpPr>
          <p:cNvPr id="42" name="Shape 42"/>
          <p:cNvSpPr>
            <a:spLocks noGrp="1"/>
          </p:cNvSpPr>
          <p:nvPr>
            <p:ph type="body" sz="quarter" idx="1"/>
          </p:nvPr>
        </p:nvSpPr>
        <p:spPr>
          <a:xfrm>
            <a:off x="431800" y="5715000"/>
            <a:ext cx="6464300" cy="2679700"/>
          </a:xfrm>
          <a:prstGeom prst="rect">
            <a:avLst/>
          </a:prstGeom>
        </p:spPr>
        <p:txBody>
          <a:bodyPr anchor="t"/>
          <a:lstStyle>
            <a:lvl1pPr marL="0" indent="0" algn="ctr">
              <a:spcBef>
                <a:spcPts val="0"/>
              </a:spcBef>
              <a:buSzTx/>
              <a:buNone/>
              <a:defRPr sz="3600" i="1"/>
            </a:lvl1pPr>
            <a:lvl2pPr marL="0" indent="228600" algn="ctr">
              <a:spcBef>
                <a:spcPts val="0"/>
              </a:spcBef>
              <a:buSzTx/>
              <a:buNone/>
              <a:defRPr sz="3600" i="1"/>
            </a:lvl2pPr>
            <a:lvl3pPr marL="0" indent="457200" algn="ctr">
              <a:spcBef>
                <a:spcPts val="0"/>
              </a:spcBef>
              <a:buSzTx/>
              <a:buNone/>
              <a:defRPr sz="3600" i="1"/>
            </a:lvl3pPr>
            <a:lvl4pPr marL="0" indent="685800" algn="ctr">
              <a:spcBef>
                <a:spcPts val="0"/>
              </a:spcBef>
              <a:buSzTx/>
              <a:buNone/>
              <a:defRPr sz="3600" i="1"/>
            </a:lvl4pPr>
            <a:lvl5pPr marL="0" indent="914400" algn="ctr">
              <a:spcBef>
                <a:spcPts val="0"/>
              </a:spcBef>
              <a:buSzTx/>
              <a:buNone/>
              <a:defRPr sz="3600" i="1"/>
            </a:lvl5pPr>
          </a:lstStyle>
          <a:p>
            <a:r>
              <a:t>Body Level One</a:t>
            </a:r>
          </a:p>
          <a:p>
            <a:pPr lvl="1"/>
            <a:r>
              <a:t>Body Level Two</a:t>
            </a:r>
          </a:p>
          <a:p>
            <a:pPr lvl="2"/>
            <a:r>
              <a:t>Body Level Three</a:t>
            </a:r>
          </a:p>
          <a:p>
            <a:pPr lvl="3"/>
            <a:r>
              <a:t>Body Level Four</a:t>
            </a:r>
          </a:p>
          <a:p>
            <a:pPr lvl="4"/>
            <a:r>
              <a:t>Body Level Five</a:t>
            </a:r>
          </a:p>
        </p:txBody>
      </p:sp>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r>
              <a:t>Title Text</a:t>
            </a:r>
          </a:p>
        </p:txBody>
      </p:sp>
      <p:sp>
        <p:nvSpPr>
          <p:cNvPr id="51" name="Shape 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r>
              <a:t>Title Text</a:t>
            </a:r>
          </a:p>
        </p:txBody>
      </p:sp>
      <p:sp>
        <p:nvSpPr>
          <p:cNvPr id="59" name="Shape 59"/>
          <p:cNvSpPr>
            <a:spLocks noGrp="1"/>
          </p:cNvSpPr>
          <p:nvPr>
            <p:ph type="body" idx="1"/>
          </p:nvPr>
        </p:nvSpPr>
        <p:spPr>
          <a:xfrm>
            <a:off x="762000" y="2768600"/>
            <a:ext cx="11480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0" name="Shape 6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Shape 67"/>
          <p:cNvSpPr>
            <a:spLocks noGrp="1"/>
          </p:cNvSpPr>
          <p:nvPr>
            <p:ph type="pic" sz="half" idx="13"/>
          </p:nvPr>
        </p:nvSpPr>
        <p:spPr>
          <a:xfrm>
            <a:off x="6870700" y="2362200"/>
            <a:ext cx="5359400" cy="6413500"/>
          </a:xfrm>
          <a:prstGeom prst="rect">
            <a:avLst/>
          </a:prstGeom>
          <a:ln w="9525">
            <a:round/>
          </a:ln>
        </p:spPr>
        <p:txBody>
          <a:bodyPr lIns="91439" tIns="45719" rIns="91439" bIns="45719" anchor="t">
            <a:noAutofit/>
          </a:bodyPr>
          <a:lstStyle/>
          <a:p>
            <a:endParaRPr/>
          </a:p>
        </p:txBody>
      </p:sp>
      <p:sp>
        <p:nvSpPr>
          <p:cNvPr id="68" name="Shape 68"/>
          <p:cNvSpPr>
            <a:spLocks noGrp="1"/>
          </p:cNvSpPr>
          <p:nvPr>
            <p:ph type="title"/>
          </p:nvPr>
        </p:nvSpPr>
        <p:spPr>
          <a:prstGeom prst="rect">
            <a:avLst/>
          </a:prstGeom>
        </p:spPr>
        <p:txBody>
          <a:bodyPr/>
          <a:lstStyle/>
          <a:p>
            <a:r>
              <a:t>Title Text</a:t>
            </a:r>
          </a:p>
        </p:txBody>
      </p:sp>
      <p:sp>
        <p:nvSpPr>
          <p:cNvPr id="69" name="Shape 69"/>
          <p:cNvSpPr>
            <a:spLocks noGrp="1"/>
          </p:cNvSpPr>
          <p:nvPr>
            <p:ph type="body" sz="half" idx="1"/>
          </p:nvPr>
        </p:nvSpPr>
        <p:spPr>
          <a:xfrm>
            <a:off x="762000" y="2362200"/>
            <a:ext cx="5334000" cy="6413500"/>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7" name="Shape 77"/>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5" name="Shape 85"/>
          <p:cNvSpPr>
            <a:spLocks noGrp="1"/>
          </p:cNvSpPr>
          <p:nvPr>
            <p:ph type="pic" idx="13"/>
          </p:nvPr>
        </p:nvSpPr>
        <p:spPr>
          <a:xfrm>
            <a:off x="787400" y="723900"/>
            <a:ext cx="6324600" cy="8178800"/>
          </a:xfrm>
          <a:prstGeom prst="rect">
            <a:avLst/>
          </a:prstGeom>
          <a:ln w="9525">
            <a:round/>
          </a:ln>
        </p:spPr>
        <p:txBody>
          <a:bodyPr lIns="91439" tIns="45719" rIns="91439" bIns="45719" anchor="t">
            <a:noAutofit/>
          </a:bodyPr>
          <a:lstStyle/>
          <a:p>
            <a:endParaRPr/>
          </a:p>
        </p:txBody>
      </p:sp>
      <p:sp>
        <p:nvSpPr>
          <p:cNvPr id="86" name="Shape 86"/>
          <p:cNvSpPr>
            <a:spLocks noGrp="1"/>
          </p:cNvSpPr>
          <p:nvPr>
            <p:ph type="pic" sz="quarter" idx="14"/>
          </p:nvPr>
        </p:nvSpPr>
        <p:spPr>
          <a:xfrm>
            <a:off x="7396540" y="723900"/>
            <a:ext cx="4800601" cy="3479800"/>
          </a:xfrm>
          <a:prstGeom prst="rect">
            <a:avLst/>
          </a:prstGeom>
          <a:ln w="9525">
            <a:round/>
          </a:ln>
        </p:spPr>
        <p:txBody>
          <a:bodyPr lIns="91439" tIns="45719" rIns="91439" bIns="45719" anchor="t">
            <a:noAutofit/>
          </a:bodyPr>
          <a:lstStyle/>
          <a:p>
            <a:endParaRPr/>
          </a:p>
        </p:txBody>
      </p:sp>
      <p:sp>
        <p:nvSpPr>
          <p:cNvPr id="87" name="Shape 87"/>
          <p:cNvSpPr>
            <a:spLocks noGrp="1"/>
          </p:cNvSpPr>
          <p:nvPr>
            <p:ph type="pic" sz="quarter" idx="15"/>
          </p:nvPr>
        </p:nvSpPr>
        <p:spPr>
          <a:xfrm>
            <a:off x="7396540" y="4508617"/>
            <a:ext cx="4813301" cy="4394201"/>
          </a:xfrm>
          <a:prstGeom prst="rect">
            <a:avLst/>
          </a:prstGeom>
          <a:ln w="9525">
            <a:round/>
          </a:ln>
        </p:spPr>
        <p:txBody>
          <a:bodyPr lIns="91439" tIns="45719" rIns="91439" bIns="45719" anchor="t">
            <a:noAutofit/>
          </a:bodyPr>
          <a:lstStyle/>
          <a:p>
            <a:endParaRPr/>
          </a:p>
        </p:txBody>
      </p:sp>
      <p:sp>
        <p:nvSpPr>
          <p:cNvPr id="88" name="Shape 8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762000" y="723900"/>
            <a:ext cx="11480800" cy="8293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762000" y="381000"/>
            <a:ext cx="11480800" cy="1524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6324599" y="9017000"/>
            <a:ext cx="342901" cy="3556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9pPr>
    </p:titleStyle>
    <p:bodyStyle>
      <a:lvl1pPr marL="5334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1pPr>
      <a:lvl2pPr marL="10668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2pPr>
      <a:lvl3pPr marL="16002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3pPr>
      <a:lvl4pPr marL="21336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4pPr>
      <a:lvl5pPr marL="26670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5pPr>
      <a:lvl6pPr marL="32004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6pPr>
      <a:lvl7pPr marL="37338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7pPr>
      <a:lvl8pPr marL="42672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8pPr>
      <a:lvl9pPr marL="48006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5vOk9e9Qll4"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ideo" Target="https://www.youtube.com/embed/65LGSdmTiwA?feature=oembed" TargetMode="Externa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maximizingstewardship.ne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generousgiving.org/media/videos/tom-and-bree-hsieh-into-the-neighborhood"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youtu.be/la_PUVbdh8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ctrTitle"/>
          </p:nvPr>
        </p:nvSpPr>
        <p:spPr>
          <a:prstGeom prst="rect">
            <a:avLst/>
          </a:prstGeom>
        </p:spPr>
        <p:txBody>
          <a:bodyPr/>
          <a:lstStyle/>
          <a:p>
            <a:r>
              <a:t>Legacy &amp; Eternity</a:t>
            </a:r>
          </a:p>
        </p:txBody>
      </p:sp>
      <p:sp>
        <p:nvSpPr>
          <p:cNvPr id="122" name="Shape 122"/>
          <p:cNvSpPr>
            <a:spLocks noGrp="1"/>
          </p:cNvSpPr>
          <p:nvPr>
            <p:ph type="subTitle" sz="quarter" idx="1"/>
          </p:nvPr>
        </p:nvSpPr>
        <p:spPr>
          <a:prstGeom prst="rect">
            <a:avLst/>
          </a:prstGeom>
        </p:spPr>
        <p:txBody>
          <a:bodyPr/>
          <a:lstStyle/>
          <a:p>
            <a:r>
              <a:rPr dirty="0"/>
              <a:t>Estate Planning - </a:t>
            </a:r>
            <a:r>
              <a:rPr lang="en-US" dirty="0"/>
              <a:t>Session</a:t>
            </a:r>
            <a:r>
              <a:rPr dirty="0"/>
              <a:t> 4</a:t>
            </a:r>
          </a:p>
        </p:txBody>
      </p:sp>
      <p:sp>
        <p:nvSpPr>
          <p:cNvPr id="2" name="TextBox 1">
            <a:extLst>
              <a:ext uri="{FF2B5EF4-FFF2-40B4-BE49-F238E27FC236}">
                <a16:creationId xmlns:a16="http://schemas.microsoft.com/office/drawing/2014/main" id="{6A739D3A-17B5-F6B6-9EEC-3B0252C31A4B}"/>
              </a:ext>
            </a:extLst>
          </p:cNvPr>
          <p:cNvSpPr txBox="1"/>
          <p:nvPr/>
        </p:nvSpPr>
        <p:spPr>
          <a:xfrm>
            <a:off x="2038663" y="7570232"/>
            <a:ext cx="712057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4864" tIns="50800" rIns="50800" bIns="50800" numCol="1" spcCol="38100" rtlCol="0" anchor="ctr">
            <a:spAutoFit/>
          </a:bodyPr>
          <a:lstStyle/>
          <a:p>
            <a:r>
              <a:rPr lang="en-US" sz="2400" dirty="0"/>
              <a:t>Brad &amp; Andrea Jack, Lyle Weber  © 2022</a:t>
            </a:r>
            <a:endParaRPr kumimoji="0" lang="en-US" sz="2400" b="0" i="0" u="none" strike="noStrike" cap="none" spc="0" normalizeH="0" baseline="0" dirty="0">
              <a:ln>
                <a:noFill/>
              </a:ln>
              <a:solidFill>
                <a:srgbClr val="625B48"/>
              </a:solidFill>
              <a:effectLst/>
              <a:uFillTx/>
              <a:latin typeface="+mn-lt"/>
              <a:ea typeface="+mn-ea"/>
              <a:cs typeface="+mn-cs"/>
              <a:sym typeface="Helvetica"/>
            </a:endParaRPr>
          </a:p>
        </p:txBody>
      </p:sp>
      <p:pic>
        <p:nvPicPr>
          <p:cNvPr id="4" name="Picture 3" descr="A picture containing font, text, green, graphics&#10;&#10;Description automatically generated">
            <a:extLst>
              <a:ext uri="{FF2B5EF4-FFF2-40B4-BE49-F238E27FC236}">
                <a16:creationId xmlns:a16="http://schemas.microsoft.com/office/drawing/2014/main" id="{DC34E9B3-1F4B-EFBE-8B11-722912BA3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273" y="7428117"/>
            <a:ext cx="2707716" cy="80148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431800" y="1600200"/>
            <a:ext cx="12011454" cy="2242751"/>
          </a:xfrm>
          <a:prstGeom prst="rect">
            <a:avLst/>
          </a:prstGeom>
        </p:spPr>
        <p:txBody>
          <a:bodyPr>
            <a:normAutofit fontScale="90000"/>
          </a:bodyPr>
          <a:lstStyle/>
          <a:p>
            <a:pPr defTabSz="554990">
              <a:defRPr sz="7029">
                <a:solidFill>
                  <a:schemeClr val="accent5">
                    <a:lumOff val="10161"/>
                  </a:schemeClr>
                </a:solidFill>
                <a:effectLst>
                  <a:outerShdw blurRad="24130" dist="24130" dir="15900000" rotWithShape="0">
                    <a:srgbClr val="595650">
                      <a:alpha val="33000"/>
                    </a:srgbClr>
                  </a:outerShdw>
                </a:effectLst>
              </a:defRPr>
            </a:pPr>
            <a:r>
              <a:rPr lang="en-US" dirty="0"/>
              <a:t>What do you want to hear at the end of your life?</a:t>
            </a:r>
            <a:endParaRPr dirty="0"/>
          </a:p>
        </p:txBody>
      </p:sp>
      <p:sp>
        <p:nvSpPr>
          <p:cNvPr id="169" name="Shape 169"/>
          <p:cNvSpPr/>
          <p:nvPr/>
        </p:nvSpPr>
        <p:spPr>
          <a:xfrm>
            <a:off x="2816815" y="8486559"/>
            <a:ext cx="102656" cy="68736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endParaRPr dirty="0">
              <a:latin typeface="Baskerville SemiBold"/>
              <a:ea typeface="Baskerville SemiBold"/>
              <a:cs typeface="Baskerville SemiBold"/>
              <a:sym typeface="Baskerville SemiBold"/>
            </a:endParaRPr>
          </a:p>
        </p:txBody>
      </p:sp>
      <p:sp>
        <p:nvSpPr>
          <p:cNvPr id="4" name="TextBox 3">
            <a:extLst>
              <a:ext uri="{FF2B5EF4-FFF2-40B4-BE49-F238E27FC236}">
                <a16:creationId xmlns:a16="http://schemas.microsoft.com/office/drawing/2014/main" id="{118B9E81-5FC2-574F-A63E-1EDEEC6ED3ED}"/>
              </a:ext>
            </a:extLst>
          </p:cNvPr>
          <p:cNvSpPr txBox="1"/>
          <p:nvPr/>
        </p:nvSpPr>
        <p:spPr>
          <a:xfrm>
            <a:off x="2661586" y="4755292"/>
            <a:ext cx="8447137"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a:ln>
                  <a:noFill/>
                </a:ln>
                <a:solidFill>
                  <a:srgbClr val="6C6963"/>
                </a:solidFill>
                <a:effectLst/>
                <a:uFillTx/>
                <a:latin typeface="+mn-lt"/>
                <a:ea typeface="+mn-ea"/>
                <a:cs typeface="+mn-cs"/>
                <a:sym typeface="Baskerville"/>
                <a:hlinkClick r:id="rId3"/>
              </a:rPr>
              <a:t>Dr. Billy Graham</a:t>
            </a:r>
            <a:endParaRPr kumimoji="0" lang="en-US" sz="3800" b="0" i="0" u="none" strike="noStrike" cap="none" spc="0" normalizeH="0" baseline="0" dirty="0">
              <a:ln>
                <a:noFill/>
              </a:ln>
              <a:solidFill>
                <a:srgbClr val="6C6963"/>
              </a:solidFill>
              <a:effectLst/>
              <a:uFillTx/>
              <a:latin typeface="+mn-lt"/>
              <a:ea typeface="+mn-ea"/>
              <a:cs typeface="+mn-cs"/>
              <a:sym typeface="Baskerville"/>
            </a:endParaRPr>
          </a:p>
        </p:txBody>
      </p:sp>
    </p:spTree>
  </p:cSld>
  <p:clrMapOvr>
    <a:masterClrMapping/>
  </p:clrMapOvr>
  <mc:AlternateContent xmlns:mc="http://schemas.openxmlformats.org/markup-compatibility/2006" xmlns:p14="http://schemas.microsoft.com/office/powerpoint/2010/main">
    <mc:Choice Requires="p14">
      <p:transition spd="slow">
        <p:blinds dir="vert"/>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fill="hold"/>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552D22-BBAB-074D-A99C-B20D8355FAE9}"/>
              </a:ext>
            </a:extLst>
          </p:cNvPr>
          <p:cNvSpPr>
            <a:spLocks noGrp="1"/>
          </p:cNvSpPr>
          <p:nvPr>
            <p:ph type="title"/>
          </p:nvPr>
        </p:nvSpPr>
        <p:spPr>
          <a:xfrm>
            <a:off x="589546" y="481264"/>
            <a:ext cx="5715001" cy="2562726"/>
          </a:xfrm>
        </p:spPr>
        <p:txBody>
          <a:bodyPr/>
          <a:lstStyle/>
          <a:p>
            <a:r>
              <a:rPr lang="en-US" dirty="0"/>
              <a:t>1 Timothy 6 </a:t>
            </a:r>
            <a:br>
              <a:rPr lang="en-US" dirty="0"/>
            </a:br>
            <a:r>
              <a:rPr lang="en-US" dirty="0"/>
              <a:t>Verses:17-19</a:t>
            </a:r>
          </a:p>
        </p:txBody>
      </p:sp>
      <p:sp>
        <p:nvSpPr>
          <p:cNvPr id="4" name="Text Placeholder 3">
            <a:extLst>
              <a:ext uri="{FF2B5EF4-FFF2-40B4-BE49-F238E27FC236}">
                <a16:creationId xmlns:a16="http://schemas.microsoft.com/office/drawing/2014/main" id="{9961897C-6A62-1B45-8520-E4C85739D4C7}"/>
              </a:ext>
            </a:extLst>
          </p:cNvPr>
          <p:cNvSpPr>
            <a:spLocks noGrp="1"/>
          </p:cNvSpPr>
          <p:nvPr>
            <p:ph type="body" sz="quarter" idx="1"/>
          </p:nvPr>
        </p:nvSpPr>
        <p:spPr>
          <a:xfrm>
            <a:off x="4776536" y="3043990"/>
            <a:ext cx="7638718" cy="6051884"/>
          </a:xfrm>
        </p:spPr>
        <p:txBody>
          <a:bodyPr>
            <a:normAutofit/>
          </a:bodyPr>
          <a:lstStyle/>
          <a:p>
            <a:r>
              <a:rPr lang="en-US" sz="4800" dirty="0"/>
              <a:t>Trust in God</a:t>
            </a:r>
          </a:p>
          <a:p>
            <a:r>
              <a:rPr lang="en-US" sz="4800" dirty="0"/>
              <a:t>Use money for good</a:t>
            </a:r>
          </a:p>
          <a:p>
            <a:r>
              <a:rPr lang="en-US" sz="4800" dirty="0"/>
              <a:t>Be rich in good deeds</a:t>
            </a:r>
          </a:p>
          <a:p>
            <a:r>
              <a:rPr lang="en-US" sz="4800" dirty="0"/>
              <a:t>Be generous, willing to share</a:t>
            </a:r>
          </a:p>
          <a:p>
            <a:endParaRPr lang="en-US" sz="4800" dirty="0"/>
          </a:p>
          <a:p>
            <a:r>
              <a:rPr lang="en-US" sz="4800" dirty="0"/>
              <a:t>A foundation for a real future</a:t>
            </a:r>
          </a:p>
        </p:txBody>
      </p:sp>
    </p:spTree>
    <p:extLst>
      <p:ext uri="{BB962C8B-B14F-4D97-AF65-F5344CB8AC3E}">
        <p14:creationId xmlns:p14="http://schemas.microsoft.com/office/powerpoint/2010/main" val="426005746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4C5B7B-4BD6-354D-9FAD-52358B32C8FE}"/>
              </a:ext>
            </a:extLst>
          </p:cNvPr>
          <p:cNvSpPr>
            <a:spLocks noGrp="1"/>
          </p:cNvSpPr>
          <p:nvPr>
            <p:ph type="title"/>
          </p:nvPr>
        </p:nvSpPr>
        <p:spPr>
          <a:xfrm>
            <a:off x="431800" y="667266"/>
            <a:ext cx="11480114" cy="1556950"/>
          </a:xfrm>
        </p:spPr>
        <p:txBody>
          <a:bodyPr/>
          <a:lstStyle/>
          <a:p>
            <a:r>
              <a:rPr lang="en-US" dirty="0"/>
              <a:t>Bill &amp; </a:t>
            </a:r>
            <a:r>
              <a:rPr lang="en-US" dirty="0" err="1"/>
              <a:t>Vonette</a:t>
            </a:r>
            <a:r>
              <a:rPr lang="en-US" dirty="0"/>
              <a:t> Bright</a:t>
            </a:r>
          </a:p>
        </p:txBody>
      </p:sp>
      <p:sp>
        <p:nvSpPr>
          <p:cNvPr id="4" name="Text Placeholder 3">
            <a:extLst>
              <a:ext uri="{FF2B5EF4-FFF2-40B4-BE49-F238E27FC236}">
                <a16:creationId xmlns:a16="http://schemas.microsoft.com/office/drawing/2014/main" id="{01042EA0-664F-3D46-B229-846C9A432175}"/>
              </a:ext>
            </a:extLst>
          </p:cNvPr>
          <p:cNvSpPr>
            <a:spLocks noGrp="1"/>
          </p:cNvSpPr>
          <p:nvPr>
            <p:ph type="body" sz="quarter" idx="1"/>
          </p:nvPr>
        </p:nvSpPr>
        <p:spPr>
          <a:xfrm>
            <a:off x="431800" y="5715000"/>
            <a:ext cx="4782751" cy="2679700"/>
          </a:xfrm>
        </p:spPr>
        <p:txBody>
          <a:bodyPr/>
          <a:lstStyle/>
          <a:p>
            <a:r>
              <a:rPr lang="en-US" dirty="0"/>
              <a:t>Founder of Campus Crusade for Christ (CRU)</a:t>
            </a:r>
          </a:p>
        </p:txBody>
      </p:sp>
      <p:pic>
        <p:nvPicPr>
          <p:cNvPr id="5" name="Online Media 4" descr="&quot;Bill &amp; Vonette Bright, Surrendering All&quot;">
            <a:hlinkClick r:id="" action="ppaction://media"/>
            <a:extLst>
              <a:ext uri="{FF2B5EF4-FFF2-40B4-BE49-F238E27FC236}">
                <a16:creationId xmlns:a16="http://schemas.microsoft.com/office/drawing/2014/main" id="{BDB725F8-BA55-F341-BD70-20F57886A6CA}"/>
              </a:ext>
            </a:extLst>
          </p:cNvPr>
          <p:cNvPicPr>
            <a:picLocks noRot="1" noChangeAspect="1"/>
          </p:cNvPicPr>
          <p:nvPr>
            <a:videoFile r:link="rId1"/>
          </p:nvPr>
        </p:nvPicPr>
        <p:blipFill>
          <a:blip r:embed="rId4"/>
          <a:stretch>
            <a:fillRect/>
          </a:stretch>
        </p:blipFill>
        <p:spPr>
          <a:xfrm>
            <a:off x="5329843" y="3490784"/>
            <a:ext cx="6896788" cy="5172591"/>
          </a:xfrm>
          <a:prstGeom prst="rect">
            <a:avLst/>
          </a:prstGeom>
        </p:spPr>
      </p:pic>
    </p:spTree>
    <p:extLst>
      <p:ext uri="{BB962C8B-B14F-4D97-AF65-F5344CB8AC3E}">
        <p14:creationId xmlns:p14="http://schemas.microsoft.com/office/powerpoint/2010/main" val="16088357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icture Placeholder 170"/>
          <p:cNvPicPr>
            <a:picLocks noGrp="1"/>
          </p:cNvPicPr>
          <p:nvPr>
            <p:ph type="pic" idx="13"/>
          </p:nvPr>
        </p:nvPicPr>
        <p:blipFill>
          <a:blip r:embed="rId3"/>
          <a:stretch>
            <a:fillRect/>
          </a:stretch>
        </p:blipFill>
        <p:spPr>
          <a:xfrm flipH="1">
            <a:off x="1361878" y="1141931"/>
            <a:ext cx="10281044" cy="5590138"/>
          </a:xfrm>
          <a:prstGeom prst="rect">
            <a:avLst/>
          </a:prstGeom>
        </p:spPr>
      </p:pic>
      <p:sp>
        <p:nvSpPr>
          <p:cNvPr id="172" name="Shape 172"/>
          <p:cNvSpPr>
            <a:spLocks noGrp="1"/>
          </p:cNvSpPr>
          <p:nvPr>
            <p:ph type="title"/>
          </p:nvPr>
        </p:nvSpPr>
        <p:spPr>
          <a:xfrm>
            <a:off x="761999" y="6732069"/>
            <a:ext cx="11526033" cy="2017793"/>
          </a:xfrm>
          <a:prstGeom prst="rect">
            <a:avLst/>
          </a:prstGeom>
        </p:spPr>
        <p:txBody>
          <a:bodyPr>
            <a:normAutofit/>
          </a:bodyPr>
          <a:lstStyle>
            <a:lvl1pPr defTabSz="373887">
              <a:defRPr sz="4736">
                <a:solidFill>
                  <a:schemeClr val="accent4">
                    <a:hueOff val="-88726"/>
                    <a:lumOff val="-13711"/>
                  </a:schemeClr>
                </a:solidFill>
                <a:effectLst>
                  <a:outerShdw blurRad="16256" dist="16256" dir="15900000" rotWithShape="0">
                    <a:srgbClr val="595650">
                      <a:alpha val="33000"/>
                    </a:srgbClr>
                  </a:outerShdw>
                </a:effectLst>
              </a:defRPr>
            </a:lvl1pPr>
          </a:lstStyle>
          <a:p>
            <a:r>
              <a:rPr lang="en-US" sz="4000" dirty="0"/>
              <a:t>Prayerfully consider including your local church in your estate plans</a:t>
            </a:r>
            <a:r>
              <a:rPr sz="4000" dirty="0"/>
              <a:t>.</a:t>
            </a:r>
            <a:r>
              <a:rPr lang="en-US" sz="4000" dirty="0"/>
              <a:t>  You can’t take it with you, but you can send it on ahead!</a:t>
            </a:r>
            <a:endParaRPr sz="4000" dirty="0"/>
          </a:p>
        </p:txBody>
      </p:sp>
      <p:sp>
        <p:nvSpPr>
          <p:cNvPr id="173" name="Shape 173"/>
          <p:cNvSpPr/>
          <p:nvPr/>
        </p:nvSpPr>
        <p:spPr>
          <a:xfrm>
            <a:off x="9015879" y="3089019"/>
            <a:ext cx="1263166"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5600">
                <a:solidFill>
                  <a:schemeClr val="accent5">
                    <a:satOff val="8589"/>
                    <a:lumOff val="-17414"/>
                  </a:schemeClr>
                </a:solidFill>
                <a:latin typeface="Baskerville SemiBold"/>
                <a:ea typeface="Baskerville SemiBold"/>
                <a:cs typeface="Baskerville SemiBold"/>
                <a:sym typeface="Baskerville SemiBold"/>
              </a:defRPr>
            </a:pPr>
            <a:r>
              <a:rPr sz="2400"/>
              <a:t>Legacy</a:t>
            </a:r>
          </a:p>
          <a:p>
            <a:pPr>
              <a:defRPr sz="5600">
                <a:solidFill>
                  <a:schemeClr val="accent5">
                    <a:satOff val="8589"/>
                    <a:lumOff val="-17414"/>
                  </a:schemeClr>
                </a:solidFill>
              </a:defRPr>
            </a:pPr>
            <a:r>
              <a:rPr sz="2400"/>
              <a:t> </a:t>
            </a:r>
            <a:r>
              <a:rPr sz="2400">
                <a:latin typeface="Baskerville SemiBold"/>
                <a:ea typeface="Baskerville SemiBold"/>
                <a:cs typeface="Baskerville SemiBold"/>
                <a:sym typeface="Baskerville SemiBold"/>
              </a:rPr>
              <a:t>&amp;</a:t>
            </a:r>
            <a:r>
              <a:rPr sz="2400"/>
              <a:t> </a:t>
            </a:r>
          </a:p>
          <a:p>
            <a:pPr>
              <a:defRPr sz="5600">
                <a:solidFill>
                  <a:schemeClr val="accent5">
                    <a:satOff val="8589"/>
                    <a:lumOff val="-17414"/>
                  </a:schemeClr>
                </a:solidFill>
                <a:latin typeface="Baskerville SemiBold"/>
                <a:ea typeface="Baskerville SemiBold"/>
                <a:cs typeface="Baskerville SemiBold"/>
                <a:sym typeface="Baskerville SemiBold"/>
              </a:defRPr>
            </a:pPr>
            <a:r>
              <a:rPr sz="2400"/>
              <a:t>Eternity</a:t>
            </a:r>
          </a:p>
        </p:txBody>
      </p:sp>
      <p:sp>
        <p:nvSpPr>
          <p:cNvPr id="2" name="TextBox 1">
            <a:extLst>
              <a:ext uri="{FF2B5EF4-FFF2-40B4-BE49-F238E27FC236}">
                <a16:creationId xmlns:a16="http://schemas.microsoft.com/office/drawing/2014/main" id="{0B0B7DD0-CFCE-2826-18CC-E03C1E7D724C}"/>
              </a:ext>
            </a:extLst>
          </p:cNvPr>
          <p:cNvSpPr txBox="1"/>
          <p:nvPr/>
        </p:nvSpPr>
        <p:spPr>
          <a:xfrm>
            <a:off x="1361878" y="8733820"/>
            <a:ext cx="6005904"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r"/>
            <a:r>
              <a:rPr lang="en-US" sz="2400" dirty="0"/>
              <a:t>Brad &amp; Andrea Jack, Lyle Weber  © 2022</a:t>
            </a:r>
          </a:p>
          <a:p>
            <a:pPr algn="r"/>
            <a:r>
              <a:rPr kumimoji="0" lang="en-US" sz="1800" b="0" i="0" u="none" strike="noStrike" cap="none" spc="0" normalizeH="0" baseline="0" dirty="0">
                <a:ln>
                  <a:noFill/>
                </a:ln>
                <a:solidFill>
                  <a:srgbClr val="625B48"/>
                </a:solidFill>
                <a:effectLst/>
                <a:uFillTx/>
                <a:latin typeface="+mn-lt"/>
                <a:ea typeface="+mn-ea"/>
                <a:cs typeface="+mn-cs"/>
                <a:sym typeface="Helvetica"/>
                <a:hlinkClick r:id="rId4"/>
              </a:rPr>
              <a:t>https://maximizingstewardship.net</a:t>
            </a:r>
            <a:endParaRPr kumimoji="0" lang="en-US" sz="1800" b="0" i="0" u="none" strike="noStrike" cap="none" spc="0" normalizeH="0" baseline="0" dirty="0">
              <a:ln>
                <a:noFill/>
              </a:ln>
              <a:solidFill>
                <a:srgbClr val="625B48"/>
              </a:solidFill>
              <a:effectLst/>
              <a:uFillTx/>
              <a:latin typeface="+mn-lt"/>
              <a:ea typeface="+mn-ea"/>
              <a:cs typeface="+mn-cs"/>
              <a:sym typeface="Helvetica"/>
            </a:endParaRPr>
          </a:p>
        </p:txBody>
      </p:sp>
      <p:pic>
        <p:nvPicPr>
          <p:cNvPr id="4" name="Picture 3" descr="A picture containing font, text, green, graphics&#10;&#10;Description automatically generated">
            <a:extLst>
              <a:ext uri="{FF2B5EF4-FFF2-40B4-BE49-F238E27FC236}">
                <a16:creationId xmlns:a16="http://schemas.microsoft.com/office/drawing/2014/main" id="{6B008C9C-490A-AE1E-299E-0BE7232A46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4897" y="8765905"/>
            <a:ext cx="2436918" cy="721328"/>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 xmlns:p14="http://schemas.microsoft.com/office/powerpoint/2010/main" Requires="p14">
      <p:transition spd="med" advClick="1" p14:dur="1000">
        <p:wipe dir="l"/>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lvl1pPr>
              <a:defRPr u="sng">
                <a:hlinkClick r:id="rId3"/>
              </a:defRPr>
            </a:lvl1pPr>
          </a:lstStyle>
          <a:p>
            <a:pPr>
              <a:defRPr u="none"/>
            </a:pPr>
            <a:r>
              <a:rPr lang="en-US" u="sng" dirty="0">
                <a:hlinkClick r:id="rId4"/>
              </a:rPr>
              <a:t>Giving Himself Away</a:t>
            </a:r>
            <a:br>
              <a:rPr lang="en-US" u="sng" dirty="0">
                <a:hlinkClick r:id="rId4"/>
              </a:rPr>
            </a:br>
            <a:r>
              <a:rPr lang="en-US" u="sng" dirty="0">
                <a:hlinkClick r:id="rId4"/>
              </a:rPr>
              <a:t>John Wesley</a:t>
            </a:r>
            <a:endParaRPr u="sng" dirty="0">
              <a:hlinkClick r:id="rId3"/>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invX="1"/>
      </p:transition>
    </mc:Choice>
    <mc:Choice xmlns="" xmlns:p14="http://schemas.microsoft.com/office/powerpoint/2010/main" Requires="p14">
      <p:transition spd="slow" advClick="1" p14:dur="2000">
        <p:wipe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asted-image.jpg"/>
          <p:cNvPicPr>
            <a:picLocks noChangeAspect="1"/>
          </p:cNvPicPr>
          <p:nvPr/>
        </p:nvPicPr>
        <p:blipFill>
          <a:blip r:embed="rId3"/>
          <a:srcRect t="8000"/>
          <a:stretch>
            <a:fillRect/>
          </a:stretch>
        </p:blipFill>
        <p:spPr>
          <a:xfrm>
            <a:off x="3377009" y="2070716"/>
            <a:ext cx="6250739" cy="3823591"/>
          </a:xfrm>
          <a:prstGeom prst="rect">
            <a:avLst/>
          </a:prstGeom>
          <a:ln w="12700">
            <a:miter lim="400000"/>
          </a:ln>
        </p:spPr>
      </p:pic>
      <p:sp>
        <p:nvSpPr>
          <p:cNvPr id="133" name="Shape 133"/>
          <p:cNvSpPr/>
          <p:nvPr/>
        </p:nvSpPr>
        <p:spPr>
          <a:xfrm>
            <a:off x="474367" y="714126"/>
            <a:ext cx="12056066" cy="889001"/>
          </a:xfrm>
          <a:prstGeom prst="rect">
            <a:avLst/>
          </a:prstGeom>
          <a:ln w="12700">
            <a:miter lim="400000"/>
          </a:ln>
          <a:effectLst>
            <a:outerShdw blurRad="355600" rotWithShape="0">
              <a:srgbClr val="000000">
                <a:alpha val="75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defRPr sz="5400" i="1">
                <a:latin typeface="Baskerville SemiBold"/>
                <a:ea typeface="Baskerville SemiBold"/>
                <a:cs typeface="Baskerville SemiBold"/>
                <a:sym typeface="Baskerville SemiBold"/>
              </a:defRPr>
            </a:lvl1pPr>
          </a:lstStyle>
          <a:p>
            <a:r>
              <a:t>Setting a finish line for your wealth</a:t>
            </a:r>
          </a:p>
        </p:txBody>
      </p:sp>
      <p:sp>
        <p:nvSpPr>
          <p:cNvPr id="134" name="Shape 134"/>
          <p:cNvSpPr/>
          <p:nvPr/>
        </p:nvSpPr>
        <p:spPr>
          <a:xfrm>
            <a:off x="3345332" y="7069921"/>
            <a:ext cx="6314136" cy="1104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5200" b="1">
                <a:solidFill>
                  <a:srgbClr val="000000"/>
                </a:solidFill>
                <a:latin typeface="STIXGeneral"/>
                <a:ea typeface="STIXGeneral"/>
                <a:cs typeface="STIXGeneral"/>
                <a:sym typeface="STIXGeneral"/>
              </a:defRPr>
            </a:lvl1pPr>
          </a:lstStyle>
          <a:p>
            <a:r>
              <a:t>How much is enough?</a:t>
            </a:r>
          </a:p>
        </p:txBody>
      </p:sp>
    </p:spTree>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Placeholder 135"/>
          <p:cNvPicPr>
            <a:picLocks noGrp="1"/>
          </p:cNvPicPr>
          <p:nvPr>
            <p:ph type="pic" idx="14"/>
          </p:nvPr>
        </p:nvPicPr>
        <p:blipFill>
          <a:blip r:embed="rId3">
            <a:alphaModFix amt="98675"/>
          </a:blip>
          <a:stretch>
            <a:fillRect/>
          </a:stretch>
        </p:blipFill>
        <p:spPr>
          <a:xfrm>
            <a:off x="1482538" y="204324"/>
            <a:ext cx="10039724" cy="4086869"/>
          </a:xfrm>
          <a:prstGeom prst="rect">
            <a:avLst/>
          </a:prstGeom>
        </p:spPr>
      </p:pic>
      <p:pic>
        <p:nvPicPr>
          <p:cNvPr id="137" name="pasted-image.jpg"/>
          <p:cNvPicPr>
            <a:picLocks noChangeAspect="1"/>
          </p:cNvPicPr>
          <p:nvPr/>
        </p:nvPicPr>
        <p:blipFill>
          <a:blip r:embed="rId4">
            <a:alphaModFix amt="89955"/>
          </a:blip>
          <a:stretch>
            <a:fillRect/>
          </a:stretch>
        </p:blipFill>
        <p:spPr>
          <a:xfrm>
            <a:off x="5630237" y="5862057"/>
            <a:ext cx="6556113" cy="3372315"/>
          </a:xfrm>
          <a:prstGeom prst="rect">
            <a:avLst/>
          </a:prstGeom>
          <a:ln w="12700">
            <a:miter lim="400000"/>
          </a:ln>
        </p:spPr>
      </p:pic>
      <p:sp>
        <p:nvSpPr>
          <p:cNvPr id="138" name="Shape 138"/>
          <p:cNvSpPr/>
          <p:nvPr/>
        </p:nvSpPr>
        <p:spPr>
          <a:xfrm>
            <a:off x="1230436" y="4552950"/>
            <a:ext cx="10543928" cy="647701"/>
          </a:xfrm>
          <a:prstGeom prst="rect">
            <a:avLst/>
          </a:prstGeom>
          <a:ln w="12700">
            <a:miter lim="400000"/>
          </a:ln>
          <a:effectLst>
            <a:outerShdw blurRad="355600" rotWithShape="0">
              <a:srgbClr val="000000">
                <a:alpha val="7500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latin typeface="Baskerville SemiBold"/>
                <a:ea typeface="Baskerville SemiBold"/>
                <a:cs typeface="Baskerville SemiBold"/>
                <a:sym typeface="Baskerville SemiBold"/>
              </a:defRPr>
            </a:lvl1pPr>
          </a:lstStyle>
          <a:p>
            <a:r>
              <a:t>INHERITANCE PLAN FOR YOUR CHILDREN</a:t>
            </a:r>
          </a:p>
        </p:txBody>
      </p:sp>
      <p:pic>
        <p:nvPicPr>
          <p:cNvPr id="139" name="Picture 138"/>
          <p:cNvPicPr>
            <a:picLocks/>
          </p:cNvPicPr>
          <p:nvPr/>
        </p:nvPicPr>
        <p:blipFill>
          <a:blip r:embed="rId5"/>
          <a:stretch>
            <a:fillRect/>
          </a:stretch>
        </p:blipFill>
        <p:spPr>
          <a:xfrm>
            <a:off x="447606" y="5717162"/>
            <a:ext cx="4728125" cy="3662105"/>
          </a:xfrm>
          <a:prstGeom prst="rect">
            <a:avLst/>
          </a:prstGeom>
          <a:effectLst>
            <a:outerShdw blurRad="50800" dist="13703" rotWithShape="0">
              <a:srgbClr val="000000">
                <a:alpha val="15302"/>
              </a:srgbClr>
            </a:outerShdw>
          </a:effectLst>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 xmlns:p14="http://schemas.microsoft.com/office/powerpoint/2010/main" Requires="p14">
      <p:transition spd="med" advClick="1" p14:dur="1000">
        <p:wipe dir="l"/>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iterate>
                                    <p:tmAbs val="0"/>
                                  </p:iterate>
                                  <p:childTnLst>
                                    <p:set>
                                      <p:cBhvr>
                                        <p:cTn id="10" fill="hold"/>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advAuto="0"/>
      <p:bldP spid="139"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pasted-image.jpg"/>
          <p:cNvPicPr>
            <a:picLocks noChangeAspect="1"/>
          </p:cNvPicPr>
          <p:nvPr/>
        </p:nvPicPr>
        <p:blipFill>
          <a:blip r:embed="rId3">
            <a:alphaModFix amt="94498"/>
          </a:blip>
          <a:stretch>
            <a:fillRect/>
          </a:stretch>
        </p:blipFill>
        <p:spPr>
          <a:xfrm>
            <a:off x="300715" y="4566625"/>
            <a:ext cx="12403370" cy="4845068"/>
          </a:xfrm>
          <a:prstGeom prst="rect">
            <a:avLst/>
          </a:prstGeom>
          <a:ln w="12700">
            <a:miter lim="400000"/>
          </a:ln>
        </p:spPr>
      </p:pic>
      <p:sp>
        <p:nvSpPr>
          <p:cNvPr id="142" name="Shape 142"/>
          <p:cNvSpPr/>
          <p:nvPr/>
        </p:nvSpPr>
        <p:spPr>
          <a:xfrm>
            <a:off x="436314" y="1122714"/>
            <a:ext cx="11857560" cy="2120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5000">
                <a:latin typeface="Baskerville SemiBold"/>
                <a:ea typeface="Baskerville SemiBold"/>
                <a:cs typeface="Baskerville SemiBold"/>
                <a:sym typeface="Baskerville SemiBold"/>
              </a:defRPr>
            </a:pPr>
            <a:r>
              <a:t>Proverbs 20:21</a:t>
            </a:r>
          </a:p>
          <a:p>
            <a:pPr>
              <a:defRPr sz="4500">
                <a:latin typeface="Baskerville SemiBold"/>
                <a:ea typeface="Baskerville SemiBold"/>
                <a:cs typeface="Baskerville SemiBold"/>
                <a:sym typeface="Baskerville SemiBold"/>
              </a:defRPr>
            </a:pPr>
            <a:endParaRPr/>
          </a:p>
          <a:p>
            <a:pPr>
              <a:defRPr sz="4500">
                <a:latin typeface="Baskerville SemiBold"/>
                <a:ea typeface="Baskerville SemiBold"/>
                <a:cs typeface="Baskerville SemiBold"/>
                <a:sym typeface="Baskerville SemiBold"/>
              </a:defRPr>
            </a:pPr>
            <a:r>
              <a:t>An inheritance obtained too early in life</a:t>
            </a:r>
          </a:p>
        </p:txBody>
      </p:sp>
      <p:sp>
        <p:nvSpPr>
          <p:cNvPr id="143" name="Shape 143"/>
          <p:cNvSpPr/>
          <p:nvPr/>
        </p:nvSpPr>
        <p:spPr>
          <a:xfrm>
            <a:off x="8115671" y="5846281"/>
            <a:ext cx="4493475" cy="1397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500">
                <a:latin typeface="Baskerville SemiBold"/>
                <a:ea typeface="Baskerville SemiBold"/>
                <a:cs typeface="Baskerville SemiBold"/>
                <a:sym typeface="Baskerville SemiBold"/>
              </a:defRPr>
            </a:pPr>
            <a:r>
              <a:t>is not a blessing</a:t>
            </a:r>
          </a:p>
          <a:p>
            <a:pPr>
              <a:defRPr sz="4500">
                <a:latin typeface="Baskerville SemiBold"/>
                <a:ea typeface="Baskerville SemiBold"/>
                <a:cs typeface="Baskerville SemiBold"/>
                <a:sym typeface="Baskerville SemiBold"/>
              </a:defRPr>
            </a:pPr>
            <a:r>
              <a:t> in the end.”</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 xmlns:p14="http://schemas.microsoft.com/office/powerpoint/2010/main" Requires="p14">
      <p:transition spd="med" advClick="1" p14:dur="1000">
        <p:wipe dir="l"/>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asted-image.jpg"/>
          <p:cNvPicPr>
            <a:picLocks noGrp="1" noChangeAspect="1"/>
          </p:cNvPicPr>
          <p:nvPr>
            <p:ph type="pic" idx="13"/>
          </p:nvPr>
        </p:nvPicPr>
        <p:blipFill>
          <a:blip r:embed="rId3">
            <a:alphaModFix amt="85557"/>
          </a:blip>
          <a:srcRect l="8450" r="8450"/>
          <a:stretch>
            <a:fillRect/>
          </a:stretch>
        </p:blipFill>
        <p:spPr>
          <a:xfrm flipH="1">
            <a:off x="-12318" y="333632"/>
            <a:ext cx="13004800" cy="9753600"/>
          </a:xfrm>
          <a:prstGeom prst="rect">
            <a:avLst/>
          </a:prstGeom>
        </p:spPr>
      </p:pic>
      <p:sp>
        <p:nvSpPr>
          <p:cNvPr id="146" name="Shape 146"/>
          <p:cNvSpPr/>
          <p:nvPr/>
        </p:nvSpPr>
        <p:spPr>
          <a:xfrm>
            <a:off x="22006" y="1327426"/>
            <a:ext cx="12496177" cy="2692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4" algn="l">
              <a:defRPr sz="4500">
                <a:solidFill>
                  <a:srgbClr val="000000"/>
                </a:solidFill>
                <a:latin typeface="Baskerville SemiBold"/>
                <a:ea typeface="Baskerville SemiBold"/>
                <a:cs typeface="Baskerville SemiBold"/>
                <a:sym typeface="Baskerville SemiBold"/>
              </a:defRPr>
            </a:pPr>
            <a:r>
              <a:rPr dirty="0"/>
              <a:t>Wealth won in haste dwindles away,</a:t>
            </a:r>
          </a:p>
          <a:p>
            <a:pPr lvl="4">
              <a:defRPr sz="4500">
                <a:solidFill>
                  <a:srgbClr val="000000"/>
                </a:solidFill>
                <a:latin typeface="Baskerville SemiBold"/>
                <a:ea typeface="Baskerville SemiBold"/>
                <a:cs typeface="Baskerville SemiBold"/>
                <a:sym typeface="Baskerville SemiBold"/>
              </a:defRPr>
            </a:pPr>
            <a:r>
              <a:rPr dirty="0"/>
              <a:t>but he who gathers little by little </a:t>
            </a:r>
          </a:p>
          <a:p>
            <a:pPr lvl="1">
              <a:defRPr sz="4500">
                <a:solidFill>
                  <a:srgbClr val="000000"/>
                </a:solidFill>
                <a:latin typeface="Baskerville SemiBold"/>
                <a:ea typeface="Baskerville SemiBold"/>
                <a:cs typeface="Baskerville SemiBold"/>
                <a:sym typeface="Baskerville SemiBold"/>
              </a:defRPr>
            </a:pPr>
            <a:r>
              <a:rPr dirty="0"/>
              <a:t>will increase them.  </a:t>
            </a:r>
          </a:p>
          <a:p>
            <a:pPr algn="r">
              <a:defRPr sz="4500">
                <a:solidFill>
                  <a:srgbClr val="000000"/>
                </a:solidFill>
                <a:latin typeface="Baskerville SemiBold"/>
                <a:ea typeface="Baskerville SemiBold"/>
                <a:cs typeface="Baskerville SemiBold"/>
                <a:sym typeface="Baskerville SemiBold"/>
              </a:defRPr>
            </a:pPr>
            <a:r>
              <a:rPr dirty="0"/>
              <a:t> Proverbs 13:11</a:t>
            </a:r>
          </a:p>
        </p:txBody>
      </p:sp>
      <p:sp>
        <p:nvSpPr>
          <p:cNvPr id="2" name="TextBox 1">
            <a:extLst>
              <a:ext uri="{FF2B5EF4-FFF2-40B4-BE49-F238E27FC236}">
                <a16:creationId xmlns:a16="http://schemas.microsoft.com/office/drawing/2014/main" id="{5E758935-60A4-AB41-859D-576AA0AB2CF4}"/>
              </a:ext>
            </a:extLst>
          </p:cNvPr>
          <p:cNvSpPr txBox="1"/>
          <p:nvPr/>
        </p:nvSpPr>
        <p:spPr>
          <a:xfrm>
            <a:off x="1732529" y="4441598"/>
            <a:ext cx="9746897"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4800" b="1" dirty="0">
                <a:solidFill>
                  <a:schemeClr val="bg1">
                    <a:lumMod val="50000"/>
                  </a:schemeClr>
                </a:solidFill>
              </a:rPr>
              <a:t>Recommended Book</a:t>
            </a:r>
          </a:p>
          <a:p>
            <a:pPr marL="0" marR="0" indent="0" algn="ctr" defTabSz="5842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chemeClr val="bg1">
                    <a:lumMod val="50000"/>
                  </a:schemeClr>
                </a:solidFill>
                <a:effectLst/>
                <a:uFillTx/>
                <a:latin typeface="+mn-lt"/>
                <a:ea typeface="+mn-ea"/>
                <a:cs typeface="+mn-cs"/>
                <a:sym typeface="Baskerville"/>
              </a:rPr>
              <a:t>“Splitting Heirs: Giving Your Money and Things to Your Children Without </a:t>
            </a:r>
          </a:p>
          <a:p>
            <a:pPr marL="0" marR="0" indent="0" algn="ctr" defTabSz="5842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chemeClr val="bg1">
                    <a:lumMod val="50000"/>
                  </a:schemeClr>
                </a:solidFill>
                <a:effectLst/>
                <a:uFillTx/>
                <a:latin typeface="+mn-lt"/>
                <a:ea typeface="+mn-ea"/>
                <a:cs typeface="+mn-cs"/>
                <a:sym typeface="Baskerville"/>
              </a:rPr>
              <a:t>Ruining Their Lives”</a:t>
            </a:r>
          </a:p>
          <a:p>
            <a:pPr marL="0" marR="0" indent="0" algn="ctr" defTabSz="5842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chemeClr val="bg1">
                    <a:lumMod val="50000"/>
                  </a:schemeClr>
                </a:solidFill>
                <a:effectLst/>
                <a:uFillTx/>
                <a:latin typeface="+mn-lt"/>
                <a:ea typeface="+mn-ea"/>
                <a:cs typeface="+mn-cs"/>
                <a:sym typeface="Baskerville"/>
              </a:rPr>
              <a:t> by Ronald Blue</a:t>
            </a:r>
          </a:p>
        </p:txBody>
      </p:sp>
    </p:spTree>
  </p:cSld>
  <p:clrMapOvr>
    <a:masterClrMapping/>
  </p:clrMapOvr>
  <mc:AlternateContent xmlns:mc="http://schemas.openxmlformats.org/markup-compatibility/2006" xmlns:p14="http://schemas.microsoft.com/office/powerpoint/2010/main">
    <mc:Choice Requires="p14">
      <p:transition spd="med">
        <p:fade thruBlk="1"/>
      </p:transition>
    </mc:Choice>
    <mc:Fallback xmlns="">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asted-image.jpg"/>
          <p:cNvPicPr>
            <a:picLocks noGrp="1" noChangeAspect="1"/>
          </p:cNvPicPr>
          <p:nvPr>
            <p:ph type="pic" idx="13"/>
          </p:nvPr>
        </p:nvPicPr>
        <p:blipFill>
          <a:blip r:embed="rId3">
            <a:alphaModFix amt="68392"/>
          </a:blip>
          <a:srcRect l="5744" r="5744"/>
          <a:stretch>
            <a:fillRect/>
          </a:stretch>
        </p:blipFill>
        <p:spPr>
          <a:xfrm>
            <a:off x="-84221" y="300789"/>
            <a:ext cx="13089021" cy="9753600"/>
          </a:xfrm>
          <a:prstGeom prst="rect">
            <a:avLst/>
          </a:prstGeom>
        </p:spPr>
      </p:pic>
      <p:sp>
        <p:nvSpPr>
          <p:cNvPr id="149" name="Shape 149"/>
          <p:cNvSpPr/>
          <p:nvPr/>
        </p:nvSpPr>
        <p:spPr>
          <a:xfrm>
            <a:off x="1973179" y="4343815"/>
            <a:ext cx="9709484" cy="448840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4500">
                <a:solidFill>
                  <a:srgbClr val="FFFFFF"/>
                </a:solidFill>
                <a:latin typeface="Baskerville SemiBold"/>
                <a:ea typeface="Baskerville SemiBold"/>
                <a:cs typeface="Baskerville SemiBold"/>
                <a:sym typeface="Baskerville SemiBold"/>
              </a:defRPr>
            </a:pPr>
            <a:r>
              <a:rPr sz="6000" dirty="0">
                <a:solidFill>
                  <a:srgbClr val="FFFFFF"/>
                </a:solidFill>
                <a:latin typeface="Baskerville SemiBold"/>
                <a:ea typeface="Baskerville SemiBold"/>
              </a:rPr>
              <a:t>Instilling</a:t>
            </a:r>
            <a:r>
              <a:rPr lang="en-US" sz="6000" dirty="0">
                <a:solidFill>
                  <a:srgbClr val="FFFFFF"/>
                </a:solidFill>
                <a:latin typeface="Baskerville SemiBold"/>
                <a:ea typeface="Baskerville SemiBold"/>
              </a:rPr>
              <a:t> </a:t>
            </a:r>
            <a:r>
              <a:rPr sz="6000" u="sng" dirty="0">
                <a:solidFill>
                  <a:srgbClr val="FFFFFF"/>
                </a:solidFill>
                <a:latin typeface="Baskerville SemiBold"/>
                <a:ea typeface="Baskerville SemiBold"/>
              </a:rPr>
              <a:t>values</a:t>
            </a:r>
            <a:r>
              <a:rPr sz="6000" dirty="0">
                <a:solidFill>
                  <a:srgbClr val="FFFFFF"/>
                </a:solidFill>
                <a:latin typeface="Baskerville SemiBold"/>
                <a:ea typeface="Baskerville SemiBold"/>
              </a:rPr>
              <a:t> and</a:t>
            </a:r>
          </a:p>
          <a:p>
            <a:pPr>
              <a:defRPr sz="4500">
                <a:solidFill>
                  <a:srgbClr val="FFFFFF"/>
                </a:solidFill>
                <a:latin typeface="Baskerville SemiBold"/>
                <a:ea typeface="Baskerville SemiBold"/>
                <a:cs typeface="Baskerville SemiBold"/>
                <a:sym typeface="Baskerville SemiBold"/>
              </a:defRPr>
            </a:pPr>
            <a:r>
              <a:rPr sz="6000" dirty="0">
                <a:solidFill>
                  <a:srgbClr val="FFFFFF"/>
                </a:solidFill>
                <a:latin typeface="Baskerville SemiBold"/>
                <a:ea typeface="Baskerville SemiBold"/>
              </a:rPr>
              <a:t>sharing </a:t>
            </a:r>
            <a:r>
              <a:rPr lang="en-US" sz="6000" dirty="0"/>
              <a:t>the </a:t>
            </a:r>
            <a:r>
              <a:rPr lang="en-US" sz="6000" u="sng" dirty="0"/>
              <a:t>motives</a:t>
            </a:r>
            <a:r>
              <a:rPr lang="en-US" sz="6000" dirty="0"/>
              <a:t> that brought you  to the place you are now.</a:t>
            </a:r>
          </a:p>
          <a:p>
            <a:pPr>
              <a:defRPr sz="4500">
                <a:solidFill>
                  <a:schemeClr val="accent3">
                    <a:hueOff val="-453898"/>
                    <a:satOff val="-13573"/>
                    <a:lumOff val="-24381"/>
                  </a:schemeClr>
                </a:solidFill>
                <a:latin typeface="Baskerville SemiBold"/>
                <a:ea typeface="Baskerville SemiBold"/>
                <a:cs typeface="Baskerville SemiBold"/>
                <a:sym typeface="Baskerville SemiBold"/>
              </a:defRPr>
            </a:pPr>
            <a:endParaRPr dirty="0">
              <a:solidFill>
                <a:schemeClr val="bg2"/>
              </a:solidFill>
            </a:endParaRPr>
          </a:p>
        </p:txBody>
      </p:sp>
      <p:sp>
        <p:nvSpPr>
          <p:cNvPr id="150" name="Shape 150"/>
          <p:cNvSpPr/>
          <p:nvPr/>
        </p:nvSpPr>
        <p:spPr>
          <a:xfrm>
            <a:off x="6947127" y="7510780"/>
            <a:ext cx="102656" cy="7950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4500">
                <a:solidFill>
                  <a:srgbClr val="FFFFFF"/>
                </a:solidFill>
                <a:latin typeface="Baskerville SemiBold"/>
                <a:ea typeface="Baskerville SemiBold"/>
                <a:cs typeface="Baskerville SemiBold"/>
                <a:sym typeface="Baskerville SemiBold"/>
              </a:defRPr>
            </a:pPr>
            <a:endParaRPr dirty="0"/>
          </a:p>
        </p:txBody>
      </p:sp>
      <p:sp>
        <p:nvSpPr>
          <p:cNvPr id="2" name="TextBox 1">
            <a:extLst>
              <a:ext uri="{FF2B5EF4-FFF2-40B4-BE49-F238E27FC236}">
                <a16:creationId xmlns:a16="http://schemas.microsoft.com/office/drawing/2014/main" id="{3C4AE000-7E74-C441-9E67-B28B82465D86}"/>
              </a:ext>
            </a:extLst>
          </p:cNvPr>
          <p:cNvSpPr txBox="1"/>
          <p:nvPr/>
        </p:nvSpPr>
        <p:spPr>
          <a:xfrm>
            <a:off x="5317957" y="854715"/>
            <a:ext cx="742348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rgbClr val="6C6963"/>
                </a:solidFill>
                <a:effectLst/>
                <a:uFillTx/>
                <a:latin typeface="+mn-lt"/>
                <a:ea typeface="+mn-ea"/>
                <a:cs typeface="+mn-cs"/>
                <a:sym typeface="Baskerville"/>
              </a:rPr>
              <a:t>The goal for our heirs</a:t>
            </a: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pasted-image.jpg"/>
          <p:cNvPicPr>
            <a:picLocks noChangeAspect="1"/>
          </p:cNvPicPr>
          <p:nvPr/>
        </p:nvPicPr>
        <p:blipFill>
          <a:blip r:embed="rId3">
            <a:alphaModFix amt="67638"/>
          </a:blip>
          <a:srcRect l="1273" t="3708" r="2186" b="7165"/>
          <a:stretch>
            <a:fillRect/>
          </a:stretch>
        </p:blipFill>
        <p:spPr>
          <a:xfrm>
            <a:off x="102195" y="-261466"/>
            <a:ext cx="12800516" cy="9847825"/>
          </a:xfrm>
          <a:prstGeom prst="rect">
            <a:avLst/>
          </a:prstGeom>
          <a:ln w="12700">
            <a:miter lim="400000"/>
          </a:ln>
        </p:spPr>
      </p:pic>
      <p:sp>
        <p:nvSpPr>
          <p:cNvPr id="153" name="Shape 153"/>
          <p:cNvSpPr/>
          <p:nvPr/>
        </p:nvSpPr>
        <p:spPr>
          <a:xfrm>
            <a:off x="1601602" y="1852690"/>
            <a:ext cx="9801596" cy="4940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5700">
                <a:solidFill>
                  <a:schemeClr val="accent5">
                    <a:lumOff val="10161"/>
                  </a:schemeClr>
                </a:solidFill>
                <a:latin typeface="Herculanum"/>
                <a:ea typeface="Herculanum"/>
                <a:cs typeface="Herculanum"/>
                <a:sym typeface="Herculanum"/>
              </a:defRPr>
            </a:pPr>
            <a:r>
              <a:t>Do  your  giving</a:t>
            </a:r>
          </a:p>
          <a:p>
            <a:pPr>
              <a:defRPr sz="4500">
                <a:solidFill>
                  <a:schemeClr val="accent5">
                    <a:lumOff val="10161"/>
                  </a:schemeClr>
                </a:solidFill>
                <a:latin typeface="Herculanum"/>
                <a:ea typeface="Herculanum"/>
                <a:cs typeface="Herculanum"/>
                <a:sym typeface="Herculanum"/>
              </a:defRPr>
            </a:pPr>
            <a:endParaRPr/>
          </a:p>
          <a:p>
            <a:pPr>
              <a:defRPr sz="5700">
                <a:solidFill>
                  <a:schemeClr val="accent5">
                    <a:lumOff val="10161"/>
                  </a:schemeClr>
                </a:solidFill>
                <a:latin typeface="Snell Roundhand"/>
                <a:ea typeface="Snell Roundhand"/>
                <a:cs typeface="Snell Roundhand"/>
                <a:sym typeface="Snell Roundhand"/>
              </a:defRPr>
            </a:pPr>
            <a:r>
              <a:t> </a:t>
            </a:r>
            <a:r>
              <a:rPr>
                <a:latin typeface="Herculanum"/>
                <a:ea typeface="Herculanum"/>
                <a:cs typeface="Herculanum"/>
                <a:sym typeface="Herculanum"/>
              </a:rPr>
              <a:t>while</a:t>
            </a:r>
            <a:r>
              <a:t>  </a:t>
            </a:r>
            <a:r>
              <a:rPr>
                <a:latin typeface="Herculanum"/>
                <a:ea typeface="Herculanum"/>
                <a:cs typeface="Herculanum"/>
                <a:sym typeface="Herculanum"/>
              </a:rPr>
              <a:t>you’re </a:t>
            </a:r>
            <a:r>
              <a:t> </a:t>
            </a:r>
            <a:r>
              <a:rPr u="sng">
                <a:latin typeface="Herculanum"/>
                <a:ea typeface="Herculanum"/>
                <a:cs typeface="Herculanum"/>
                <a:sym typeface="Herculanum"/>
              </a:rPr>
              <a:t>living</a:t>
            </a:r>
            <a:r>
              <a:rPr>
                <a:latin typeface="Herculanum"/>
                <a:ea typeface="Herculanum"/>
                <a:cs typeface="Herculanum"/>
                <a:sym typeface="Herculanum"/>
              </a:rPr>
              <a:t>,</a:t>
            </a:r>
            <a:endParaRPr u="sng"/>
          </a:p>
          <a:p>
            <a:pPr>
              <a:defRPr>
                <a:solidFill>
                  <a:schemeClr val="accent5">
                    <a:lumOff val="10161"/>
                  </a:schemeClr>
                </a:solidFill>
                <a:latin typeface="Baskerville SemiBold"/>
                <a:ea typeface="Baskerville SemiBold"/>
                <a:cs typeface="Baskerville SemiBold"/>
                <a:sym typeface="Baskerville SemiBold"/>
              </a:defRPr>
            </a:pPr>
            <a:endParaRPr u="sng"/>
          </a:p>
          <a:p>
            <a:pPr>
              <a:defRPr sz="5700" u="sng">
                <a:solidFill>
                  <a:schemeClr val="accent5">
                    <a:lumOff val="10161"/>
                  </a:schemeClr>
                </a:solidFill>
                <a:latin typeface="Herculanum"/>
                <a:ea typeface="Herculanum"/>
                <a:cs typeface="Herculanum"/>
                <a:sym typeface="Herculanum"/>
              </a:defRPr>
            </a:pPr>
            <a:r>
              <a:rPr u="none"/>
              <a:t>so  you’re  knowing</a:t>
            </a:r>
          </a:p>
          <a:p>
            <a:pPr>
              <a:defRPr sz="4500" u="sng">
                <a:solidFill>
                  <a:schemeClr val="accent5">
                    <a:lumOff val="10161"/>
                  </a:schemeClr>
                </a:solidFill>
                <a:latin typeface="Baskerville SemiBold"/>
                <a:ea typeface="Baskerville SemiBold"/>
                <a:cs typeface="Baskerville SemiBold"/>
                <a:sym typeface="Baskerville SemiBold"/>
              </a:defRPr>
            </a:pPr>
            <a:endParaRPr u="none"/>
          </a:p>
          <a:p>
            <a:pPr>
              <a:defRPr sz="5700" u="sng">
                <a:solidFill>
                  <a:schemeClr val="accent5">
                    <a:lumOff val="10161"/>
                  </a:schemeClr>
                </a:solidFill>
                <a:latin typeface="Herculanum"/>
                <a:ea typeface="Herculanum"/>
                <a:cs typeface="Herculanum"/>
                <a:sym typeface="Herculanum"/>
              </a:defRPr>
            </a:pPr>
            <a:r>
              <a:rPr u="none"/>
              <a:t> where  it’s  going.</a:t>
            </a:r>
          </a:p>
        </p:txBody>
      </p:sp>
    </p:spTree>
  </p:cSld>
  <p:clrMapOvr>
    <a:masterClrMapping/>
  </p:clrMapOvr>
  <mc:AlternateContent xmlns:mc="http://schemas.openxmlformats.org/markup-compatibility/2006" xmlns:p15="http://schemas.microsoft.com/office/powerpoint/2012/main">
    <mc:Choice Requires="p15">
      <p:transition spd="med">
        <p15:prstTrans prst="peelOff" invX="1"/>
      </p:transition>
    </mc:Choice>
    <mc:Choice xmlns="" xmlns:p14="http://schemas.microsoft.com/office/powerpoint/2010/main" Requires="p14">
      <p:transition spd="fast" advClick="1" p14:dur="750">
        <p:wipe dir="l"/>
      </p:transition>
    </mc:Choice>
    <mc:Fallback xmlns="">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asted-image-filtered.jpeg"/>
          <p:cNvPicPr>
            <a:picLocks noGrp="1" noChangeAspect="1"/>
          </p:cNvPicPr>
          <p:nvPr>
            <p:ph type="pic" idx="14"/>
          </p:nvPr>
        </p:nvPicPr>
        <p:blipFill>
          <a:blip r:embed="rId3">
            <a:alphaModFix amt="59383"/>
          </a:blip>
          <a:srcRect t="6507" b="6507"/>
          <a:stretch>
            <a:fillRect/>
          </a:stretch>
        </p:blipFill>
        <p:spPr>
          <a:xfrm>
            <a:off x="8675276" y="1288488"/>
            <a:ext cx="3724042" cy="2699437"/>
          </a:xfrm>
          <a:prstGeom prst="rect">
            <a:avLst/>
          </a:prstGeom>
          <a:ln w="12700">
            <a:miter lim="400000"/>
          </a:ln>
          <a:effectLst>
            <a:reflection stA="50000" endPos="40000" dir="5400000" sy="-100000" algn="bl" rotWithShape="0"/>
          </a:effectLst>
        </p:spPr>
      </p:pic>
      <p:sp>
        <p:nvSpPr>
          <p:cNvPr id="161" name="Shape 161"/>
          <p:cNvSpPr/>
          <p:nvPr/>
        </p:nvSpPr>
        <p:spPr>
          <a:xfrm>
            <a:off x="789139" y="1915092"/>
            <a:ext cx="6839211" cy="262636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marL="425147" indent="-425147" algn="l">
              <a:buSzPct val="80000"/>
              <a:buFont typeface="Helvetica Light"/>
              <a:buChar char="•"/>
              <a:defRPr sz="4100">
                <a:solidFill>
                  <a:srgbClr val="000000"/>
                </a:solidFill>
                <a:latin typeface="Baskerville SemiBold"/>
                <a:ea typeface="Baskerville SemiBold"/>
                <a:cs typeface="Baskerville SemiBold"/>
                <a:sym typeface="Baskerville SemiBold"/>
              </a:defRPr>
            </a:lvl1pPr>
          </a:lstStyle>
          <a:p>
            <a:r>
              <a:rPr lang="en-US" dirty="0"/>
              <a:t>Share what you plan to do in your estate and be available to answer questions.</a:t>
            </a:r>
            <a:endParaRPr dirty="0"/>
          </a:p>
        </p:txBody>
      </p:sp>
      <p:sp>
        <p:nvSpPr>
          <p:cNvPr id="162" name="Shape 162"/>
          <p:cNvSpPr/>
          <p:nvPr/>
        </p:nvSpPr>
        <p:spPr>
          <a:xfrm>
            <a:off x="789140" y="4428057"/>
            <a:ext cx="11699310" cy="527323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425147" indent="-425147" algn="l">
              <a:buSzPct val="80000"/>
              <a:buFont typeface="Helvetica Light"/>
              <a:buChar char="•"/>
              <a:defRPr sz="4200">
                <a:solidFill>
                  <a:srgbClr val="000000"/>
                </a:solidFill>
                <a:latin typeface="Baskerville SemiBold"/>
                <a:ea typeface="Baskerville SemiBold"/>
                <a:cs typeface="Baskerville SemiBold"/>
                <a:sym typeface="Baskerville SemiBold"/>
              </a:defRPr>
            </a:pPr>
            <a:r>
              <a:rPr dirty="0"/>
              <a:t>Let them know that  </a:t>
            </a:r>
            <a:r>
              <a:rPr i="1" u="sng" dirty="0"/>
              <a:t>you</a:t>
            </a:r>
            <a:r>
              <a:rPr dirty="0"/>
              <a:t>  were the one </a:t>
            </a:r>
            <a:r>
              <a:rPr lang="en-US" dirty="0"/>
              <a:t>who</a:t>
            </a:r>
            <a:r>
              <a:rPr dirty="0"/>
              <a:t> came up with your estate distribution plan.</a:t>
            </a:r>
            <a:endParaRPr lang="en-US" dirty="0"/>
          </a:p>
          <a:p>
            <a:pPr marL="425147" indent="-425147" algn="l">
              <a:buSzPct val="80000"/>
              <a:buFont typeface="Helvetica Light"/>
              <a:buChar char="•"/>
              <a:defRPr sz="4200">
                <a:solidFill>
                  <a:srgbClr val="000000"/>
                </a:solidFill>
                <a:latin typeface="Baskerville SemiBold"/>
                <a:ea typeface="Baskerville SemiBold"/>
                <a:cs typeface="Baskerville SemiBold"/>
                <a:sym typeface="Baskerville SemiBold"/>
              </a:defRPr>
            </a:pPr>
            <a:r>
              <a:rPr lang="en-US" dirty="0"/>
              <a:t>If you change your plan later or just prior to your passing, heirs will suspect you were persuaded by someone to favor them.  There will be tension at your funeral, or they may never talk for the rest of their lives.</a:t>
            </a:r>
          </a:p>
          <a:p>
            <a:pPr marL="425147" indent="-425147" algn="l">
              <a:buSzPct val="80000"/>
              <a:buFont typeface="Helvetica Light"/>
              <a:buChar char="•"/>
              <a:defRPr sz="4200">
                <a:solidFill>
                  <a:srgbClr val="000000"/>
                </a:solidFill>
                <a:latin typeface="Baskerville SemiBold"/>
                <a:ea typeface="Baskerville SemiBold"/>
                <a:cs typeface="Baskerville SemiBold"/>
                <a:sym typeface="Baskerville SemiBold"/>
              </a:defRPr>
            </a:pPr>
            <a:endParaRPr dirty="0"/>
          </a:p>
        </p:txBody>
      </p:sp>
      <p:sp>
        <p:nvSpPr>
          <p:cNvPr id="2" name="TextBox 1">
            <a:extLst>
              <a:ext uri="{FF2B5EF4-FFF2-40B4-BE49-F238E27FC236}">
                <a16:creationId xmlns:a16="http://schemas.microsoft.com/office/drawing/2014/main" id="{BC568979-9706-1D43-AEDF-EB23D3C7CF9F}"/>
              </a:ext>
            </a:extLst>
          </p:cNvPr>
          <p:cNvSpPr txBox="1"/>
          <p:nvPr/>
        </p:nvSpPr>
        <p:spPr>
          <a:xfrm>
            <a:off x="605482" y="694910"/>
            <a:ext cx="8069794"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4400" b="1" dirty="0"/>
              <a:t>Having the</a:t>
            </a:r>
            <a:r>
              <a:rPr kumimoji="0" lang="en-US" sz="4400" b="1" i="0" u="none" strike="noStrike" cap="none" spc="0" normalizeH="0" baseline="0" dirty="0">
                <a:ln>
                  <a:noFill/>
                </a:ln>
                <a:solidFill>
                  <a:srgbClr val="6C6963"/>
                </a:solidFill>
                <a:effectLst/>
                <a:uFillTx/>
                <a:latin typeface="+mn-lt"/>
                <a:ea typeface="+mn-ea"/>
                <a:cs typeface="+mn-cs"/>
                <a:sym typeface="Baskerville"/>
              </a:rPr>
              <a:t> “Family Talk”</a:t>
            </a:r>
          </a:p>
        </p:txBody>
      </p:sp>
    </p:spTree>
  </p:cSld>
  <p:clrMapOvr>
    <a:masterClrMapping/>
  </p:clrMapOvr>
  <mc:AlternateContent xmlns:mc="http://schemas.openxmlformats.org/markup-compatibility/2006" xmlns:p14="http://schemas.microsoft.com/office/powerpoint/2010/main">
    <mc:Choice Requires="p14">
      <p:transition spd="med">
        <p:pull/>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162"/>
                                        </p:tgtEl>
                                        <p:attrNameLst>
                                          <p:attrName>style.visibility</p:attrName>
                                        </p:attrNameLst>
                                      </p:cBhvr>
                                      <p:to>
                                        <p:strVal val="visible"/>
                                      </p:to>
                                    </p:set>
                                    <p:anim calcmode="lin" valueType="num">
                                      <p:cBhvr>
                                        <p:cTn id="7" dur="500" fill="hold"/>
                                        <p:tgtEl>
                                          <p:spTgt spid="162"/>
                                        </p:tgtEl>
                                        <p:attrNameLst>
                                          <p:attrName>ppt_w</p:attrName>
                                        </p:attrNameLst>
                                      </p:cBhvr>
                                      <p:tavLst>
                                        <p:tav tm="0">
                                          <p:val>
                                            <p:fltVal val="0"/>
                                          </p:val>
                                        </p:tav>
                                        <p:tav tm="100000">
                                          <p:val>
                                            <p:strVal val="#ppt_w"/>
                                          </p:val>
                                        </p:tav>
                                      </p:tavLst>
                                    </p:anim>
                                    <p:anim calcmode="lin" valueType="num">
                                      <p:cBhvr>
                                        <p:cTn id="8" dur="500" fill="hold"/>
                                        <p:tgtEl>
                                          <p:spTgt spid="1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6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6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1116</TotalTime>
  <Words>514</Words>
  <Application>Microsoft Macintosh PowerPoint</Application>
  <PresentationFormat>Custom</PresentationFormat>
  <Paragraphs>60</Paragraphs>
  <Slides>13</Slides>
  <Notes>13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Baskerville</vt:lpstr>
      <vt:lpstr>Baskerville SemiBold</vt:lpstr>
      <vt:lpstr>Helvetica Light</vt:lpstr>
      <vt:lpstr>Helvetica Neue</vt:lpstr>
      <vt:lpstr>Herculanum</vt:lpstr>
      <vt:lpstr>Snell Roundhand</vt:lpstr>
      <vt:lpstr>STIXGeneral</vt:lpstr>
      <vt:lpstr>LeatherBook</vt:lpstr>
      <vt:lpstr>Legacy &amp; Eternity</vt:lpstr>
      <vt:lpstr>Giving Himself Away John Wesley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want to hear at the end of your life?</vt:lpstr>
      <vt:lpstr>1 Timothy 6  Verses:17-19</vt:lpstr>
      <vt:lpstr>Bill &amp; Vonette Bright</vt:lpstr>
      <vt:lpstr>Prayerfully consider including your local church in your estate plans.  You can’t take it with you, but you can send it on ahead!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Legacy &amp; Eternity</dc:title>
  <cp:lastModifiedBy>Keren</cp:lastModifiedBy>
  <cp:revision>21</cp:revision>
  <cp:lastPrinted>2023-05-28T17:16:03Z</cp:lastPrinted>
  <dcterms:modified xsi:type="dcterms:W3CDTF">2023-05-28T17:16:09Z</dcterms:modified>
</cp:coreProperties>
</file>